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</p:sldMasterIdLst>
  <p:notesMasterIdLst>
    <p:notesMasterId r:id="rId60"/>
  </p:notesMasterIdLst>
  <p:sldIdLst>
    <p:sldId id="257" r:id="rId6"/>
    <p:sldId id="382" r:id="rId7"/>
    <p:sldId id="383" r:id="rId8"/>
    <p:sldId id="384" r:id="rId9"/>
    <p:sldId id="372" r:id="rId10"/>
    <p:sldId id="381" r:id="rId11"/>
    <p:sldId id="379" r:id="rId12"/>
    <p:sldId id="695" r:id="rId13"/>
    <p:sldId id="258" r:id="rId14"/>
    <p:sldId id="301" r:id="rId15"/>
    <p:sldId id="369" r:id="rId16"/>
    <p:sldId id="370" r:id="rId17"/>
    <p:sldId id="371" r:id="rId18"/>
    <p:sldId id="267" r:id="rId19"/>
    <p:sldId id="260" r:id="rId20"/>
    <p:sldId id="261" r:id="rId21"/>
    <p:sldId id="263" r:id="rId22"/>
    <p:sldId id="700" r:id="rId23"/>
    <p:sldId id="335" r:id="rId24"/>
    <p:sldId id="336" r:id="rId25"/>
    <p:sldId id="337" r:id="rId26"/>
    <p:sldId id="338" r:id="rId27"/>
    <p:sldId id="341" r:id="rId28"/>
    <p:sldId id="344" r:id="rId29"/>
    <p:sldId id="346" r:id="rId30"/>
    <p:sldId id="347" r:id="rId31"/>
    <p:sldId id="349" r:id="rId32"/>
    <p:sldId id="350" r:id="rId33"/>
    <p:sldId id="351" r:id="rId34"/>
    <p:sldId id="352" r:id="rId35"/>
    <p:sldId id="364" r:id="rId36"/>
    <p:sldId id="698" r:id="rId37"/>
    <p:sldId id="314" r:id="rId38"/>
    <p:sldId id="345" r:id="rId39"/>
    <p:sldId id="696" r:id="rId40"/>
    <p:sldId id="290" r:id="rId41"/>
    <p:sldId id="284" r:id="rId42"/>
    <p:sldId id="286" r:id="rId43"/>
    <p:sldId id="278" r:id="rId44"/>
    <p:sldId id="289" r:id="rId45"/>
    <p:sldId id="324" r:id="rId46"/>
    <p:sldId id="374" r:id="rId47"/>
    <p:sldId id="375" r:id="rId48"/>
    <p:sldId id="376" r:id="rId49"/>
    <p:sldId id="377" r:id="rId50"/>
    <p:sldId id="386" r:id="rId51"/>
    <p:sldId id="691" r:id="rId52"/>
    <p:sldId id="693" r:id="rId53"/>
    <p:sldId id="378" r:id="rId54"/>
    <p:sldId id="701" r:id="rId55"/>
    <p:sldId id="699" r:id="rId56"/>
    <p:sldId id="354" r:id="rId57"/>
    <p:sldId id="373" r:id="rId58"/>
    <p:sldId id="69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6283" autoAdjust="0"/>
  </p:normalViewPr>
  <p:slideViewPr>
    <p:cSldViewPr snapToGrid="0">
      <p:cViewPr varScale="1">
        <p:scale>
          <a:sx n="76" d="100"/>
          <a:sy n="76" d="100"/>
        </p:scale>
        <p:origin x="307" y="58"/>
      </p:cViewPr>
      <p:guideLst/>
    </p:cSldViewPr>
  </p:slideViewPr>
  <p:outlineViewPr>
    <p:cViewPr>
      <p:scale>
        <a:sx n="33" d="100"/>
        <a:sy n="33" d="100"/>
      </p:scale>
      <p:origin x="0" y="-238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\Desktop\new%20only%20phyla%20level%20analysi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rarefaction%20for%20four%20groups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Classification2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051721475992"/>
          <c:y val="4.0009079946087822E-2"/>
          <c:w val="0.71671298440636089"/>
          <c:h val="0.804887848478401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Sample1</c:v>
                </c:pt>
              </c:strCache>
            </c:strRef>
          </c:tx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Sheet1!$B$3:$B$17</c:f>
              <c:numCache>
                <c:formatCode>General</c:formatCode>
                <c:ptCount val="15"/>
                <c:pt idx="0">
                  <c:v>20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5E-4F91-B1A3-D2306E7FE3CB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Sample3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</c:marker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Sheet1!$C$3:$C$17</c:f>
              <c:numCache>
                <c:formatCode>General</c:formatCode>
                <c:ptCount val="15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8</c:v>
                </c:pt>
                <c:pt idx="8">
                  <c:v>6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5E-4F91-B1A3-D2306E7FE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05376"/>
        <c:axId val="63206912"/>
      </c:lineChart>
      <c:catAx>
        <c:axId val="63205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400"/>
            </a:pPr>
            <a:endParaRPr lang="en-US"/>
          </a:p>
        </c:txPr>
        <c:crossAx val="63206912"/>
        <c:crosses val="autoZero"/>
        <c:auto val="1"/>
        <c:lblAlgn val="ctr"/>
        <c:lblOffset val="100"/>
        <c:tickLblSkip val="20"/>
        <c:noMultiLvlLbl val="0"/>
      </c:catAx>
      <c:valAx>
        <c:axId val="63206912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Relative abundance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63205376"/>
        <c:crosses val="autoZero"/>
        <c:crossBetween val="between"/>
        <c:majorUnit val="5"/>
        <c:minorUnit val="1"/>
      </c:valAx>
    </c:plotArea>
    <c:legend>
      <c:legendPos val="r"/>
      <c:layout>
        <c:manualLayout>
          <c:xMode val="edge"/>
          <c:yMode val="edge"/>
          <c:x val="0.46623655913978496"/>
          <c:y val="9.1988984331503987E-2"/>
          <c:w val="0.40726122707147377"/>
          <c:h val="0.3020444603515479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46075989702565"/>
          <c:y val="2.8680811616871811E-2"/>
          <c:w val="0.87237419603699695"/>
          <c:h val="0.5532540055627375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Sheet6!$B$18</c:f>
              <c:strCache>
                <c:ptCount val="1"/>
                <c:pt idx="0">
                  <c:v>Proteobacteria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Sheet6!$B$19:$B$36</c:f>
              <c:numCache>
                <c:formatCode>General</c:formatCode>
                <c:ptCount val="18"/>
                <c:pt idx="0">
                  <c:v>59.047342433923902</c:v>
                </c:pt>
                <c:pt idx="1">
                  <c:v>45.423590302369959</c:v>
                </c:pt>
                <c:pt idx="2">
                  <c:v>39.182242990654203</c:v>
                </c:pt>
                <c:pt idx="3">
                  <c:v>32.556004406904144</c:v>
                </c:pt>
                <c:pt idx="4">
                  <c:v>41.509087571140036</c:v>
                </c:pt>
                <c:pt idx="5">
                  <c:v>34.879145587408644</c:v>
                </c:pt>
                <c:pt idx="7">
                  <c:v>35.347024434117792</c:v>
                </c:pt>
                <c:pt idx="8">
                  <c:v>26.115061409179066</c:v>
                </c:pt>
                <c:pt idx="9">
                  <c:v>25.720195006647952</c:v>
                </c:pt>
                <c:pt idx="10">
                  <c:v>35.419894638983557</c:v>
                </c:pt>
                <c:pt idx="11">
                  <c:v>45.825634134050063</c:v>
                </c:pt>
                <c:pt idx="12">
                  <c:v>37.618296529968454</c:v>
                </c:pt>
                <c:pt idx="14">
                  <c:v>40.977713874910137</c:v>
                </c:pt>
                <c:pt idx="15">
                  <c:v>70.612144352752736</c:v>
                </c:pt>
                <c:pt idx="17">
                  <c:v>18.084066471163226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6C-4110-882C-C3373FD0E6A4}"/>
            </c:ext>
          </c:extLst>
        </c:ser>
        <c:ser>
          <c:idx val="1"/>
          <c:order val="1"/>
          <c:tx>
            <c:strRef>
              <c:f>Sheet6!$C$18</c:f>
              <c:strCache>
                <c:ptCount val="1"/>
                <c:pt idx="0">
                  <c:v>Acidobacteria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Sheet6!$C$19:$C$36</c:f>
              <c:numCache>
                <c:formatCode>General</c:formatCode>
                <c:ptCount val="18"/>
                <c:pt idx="0">
                  <c:v>8.7423758350275929</c:v>
                </c:pt>
                <c:pt idx="1">
                  <c:v>13.252519749387096</c:v>
                </c:pt>
                <c:pt idx="2">
                  <c:v>12.021028037383171</c:v>
                </c:pt>
                <c:pt idx="3">
                  <c:v>11.733382298935</c:v>
                </c:pt>
                <c:pt idx="4">
                  <c:v>12.649164677804301</c:v>
                </c:pt>
                <c:pt idx="5">
                  <c:v>15.303541315345708</c:v>
                </c:pt>
                <c:pt idx="7">
                  <c:v>20.026982461400095</c:v>
                </c:pt>
                <c:pt idx="8">
                  <c:v>33.322559793148031</c:v>
                </c:pt>
                <c:pt idx="9">
                  <c:v>14.477766287487079</c:v>
                </c:pt>
                <c:pt idx="10">
                  <c:v>15.292841648590018</c:v>
                </c:pt>
                <c:pt idx="11">
                  <c:v>10.633294137409715</c:v>
                </c:pt>
                <c:pt idx="12">
                  <c:v>11.1198738170347</c:v>
                </c:pt>
                <c:pt idx="14">
                  <c:v>6.5600287562904365</c:v>
                </c:pt>
                <c:pt idx="15">
                  <c:v>3.4856509422342641</c:v>
                </c:pt>
                <c:pt idx="17">
                  <c:v>6.0117302052785915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6C-4110-882C-C3373FD0E6A4}"/>
            </c:ext>
          </c:extLst>
        </c:ser>
        <c:ser>
          <c:idx val="2"/>
          <c:order val="2"/>
          <c:tx>
            <c:strRef>
              <c:f>Sheet6!$D$18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Sheet6!$D$19:$D$36</c:f>
              <c:numCache>
                <c:formatCode>General</c:formatCode>
                <c:ptCount val="18"/>
                <c:pt idx="0">
                  <c:v>6.651176299738597</c:v>
                </c:pt>
                <c:pt idx="1">
                  <c:v>5.3119041133206224</c:v>
                </c:pt>
                <c:pt idx="2">
                  <c:v>6.495327102803742</c:v>
                </c:pt>
                <c:pt idx="3">
                  <c:v>6.940874035989717</c:v>
                </c:pt>
                <c:pt idx="4">
                  <c:v>6.7560124839361144</c:v>
                </c:pt>
                <c:pt idx="5">
                  <c:v>12.900505902192249</c:v>
                </c:pt>
                <c:pt idx="7">
                  <c:v>8.2746214960275726</c:v>
                </c:pt>
                <c:pt idx="8">
                  <c:v>4.3632837750484805</c:v>
                </c:pt>
                <c:pt idx="9">
                  <c:v>2.3637169448958488</c:v>
                </c:pt>
                <c:pt idx="10">
                  <c:v>3.7651069104431358</c:v>
                </c:pt>
                <c:pt idx="11">
                  <c:v>5.3082479422140114</c:v>
                </c:pt>
                <c:pt idx="12">
                  <c:v>5.8810274898602994</c:v>
                </c:pt>
                <c:pt idx="14">
                  <c:v>4.2595255212077641</c:v>
                </c:pt>
                <c:pt idx="15">
                  <c:v>0.82522478137701649</c:v>
                </c:pt>
                <c:pt idx="17">
                  <c:v>36.265884652981427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6C-4110-882C-C3373FD0E6A4}"/>
            </c:ext>
          </c:extLst>
        </c:ser>
        <c:ser>
          <c:idx val="3"/>
          <c:order val="3"/>
          <c:tx>
            <c:strRef>
              <c:f>Sheet6!$E$18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Sheet6!$E$19:$E$36</c:f>
              <c:numCache>
                <c:formatCode>General</c:formatCode>
                <c:ptCount val="18"/>
                <c:pt idx="0">
                  <c:v>1.2779552715654952</c:v>
                </c:pt>
                <c:pt idx="1">
                  <c:v>0.57205121220375976</c:v>
                </c:pt>
                <c:pt idx="2">
                  <c:v>0.78271028037383172</c:v>
                </c:pt>
                <c:pt idx="3">
                  <c:v>2.3503488799118593</c:v>
                </c:pt>
                <c:pt idx="4">
                  <c:v>1.6706443914081146</c:v>
                </c:pt>
                <c:pt idx="5">
                  <c:v>17.158516020236092</c:v>
                </c:pt>
                <c:pt idx="7">
                  <c:v>3.8524958776795071</c:v>
                </c:pt>
                <c:pt idx="8">
                  <c:v>5.1389786683904308</c:v>
                </c:pt>
                <c:pt idx="9">
                  <c:v>15.718717683557388</c:v>
                </c:pt>
                <c:pt idx="10">
                  <c:v>11.91509141617602</c:v>
                </c:pt>
                <c:pt idx="11">
                  <c:v>7.6768016126322864</c:v>
                </c:pt>
                <c:pt idx="12">
                  <c:v>8.1680937359170738</c:v>
                </c:pt>
                <c:pt idx="14">
                  <c:v>1.437814521926672</c:v>
                </c:pt>
                <c:pt idx="15">
                  <c:v>1.2563123537381451</c:v>
                </c:pt>
                <c:pt idx="17">
                  <c:v>10.019550342130987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6C-4110-882C-C3373FD0E6A4}"/>
            </c:ext>
          </c:extLst>
        </c:ser>
        <c:ser>
          <c:idx val="4"/>
          <c:order val="4"/>
          <c:tx>
            <c:strRef>
              <c:f>Sheet6!$F$18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Sheet6!$F$19:$F$36</c:f>
              <c:numCache>
                <c:formatCode>General</c:formatCode>
                <c:ptCount val="18"/>
                <c:pt idx="0">
                  <c:v>1.466744118501307</c:v>
                </c:pt>
                <c:pt idx="1">
                  <c:v>6.3334241351130505</c:v>
                </c:pt>
                <c:pt idx="2">
                  <c:v>6.8925233644859789</c:v>
                </c:pt>
                <c:pt idx="3">
                  <c:v>10.852001468968055</c:v>
                </c:pt>
                <c:pt idx="4">
                  <c:v>12.667523407380209</c:v>
                </c:pt>
                <c:pt idx="5">
                  <c:v>1.7144463181562675</c:v>
                </c:pt>
                <c:pt idx="7">
                  <c:v>2.7282266526757621</c:v>
                </c:pt>
                <c:pt idx="8">
                  <c:v>1.098901098901099</c:v>
                </c:pt>
                <c:pt idx="9">
                  <c:v>2.2307578667454591</c:v>
                </c:pt>
                <c:pt idx="10">
                  <c:v>2.1691973969631242</c:v>
                </c:pt>
                <c:pt idx="11">
                  <c:v>3.2084663195027718</c:v>
                </c:pt>
                <c:pt idx="12">
                  <c:v>3.5601622352410995</c:v>
                </c:pt>
                <c:pt idx="14">
                  <c:v>3.253055355859094</c:v>
                </c:pt>
                <c:pt idx="15">
                  <c:v>1.6504495627540341</c:v>
                </c:pt>
                <c:pt idx="17">
                  <c:v>1.5640273704789833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6C-4110-882C-C3373FD0E6A4}"/>
            </c:ext>
          </c:extLst>
        </c:ser>
        <c:ser>
          <c:idx val="5"/>
          <c:order val="5"/>
          <c:tx>
            <c:strRef>
              <c:f>Sheet6!$G$18</c:f>
              <c:strCache>
                <c:ptCount val="1"/>
                <c:pt idx="0">
                  <c:v>Other Bacteria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Sheet6!$G$19:$G$36</c:f>
              <c:numCache>
                <c:formatCode>General</c:formatCode>
                <c:ptCount val="18"/>
                <c:pt idx="0">
                  <c:v>22.814406041243117</c:v>
                </c:pt>
                <c:pt idx="1">
                  <c:v>29.106510487605561</c:v>
                </c:pt>
                <c:pt idx="2">
                  <c:v>34.626168224299086</c:v>
                </c:pt>
                <c:pt idx="3">
                  <c:v>35.567388909291225</c:v>
                </c:pt>
                <c:pt idx="4">
                  <c:v>24.747567468331187</c:v>
                </c:pt>
                <c:pt idx="5">
                  <c:v>18.043844856661043</c:v>
                </c:pt>
                <c:pt idx="7">
                  <c:v>29.770649078099233</c:v>
                </c:pt>
                <c:pt idx="8">
                  <c:v>29.961215255332888</c:v>
                </c:pt>
                <c:pt idx="9">
                  <c:v>39.488846210666239</c:v>
                </c:pt>
                <c:pt idx="10">
                  <c:v>31.437867988844136</c:v>
                </c:pt>
                <c:pt idx="11">
                  <c:v>27.347555854191157</c:v>
                </c:pt>
                <c:pt idx="12">
                  <c:v>33.652546191978381</c:v>
                </c:pt>
                <c:pt idx="14">
                  <c:v>43.511861969805878</c:v>
                </c:pt>
                <c:pt idx="15">
                  <c:v>22.170218007143742</c:v>
                </c:pt>
                <c:pt idx="17">
                  <c:v>28.054740957966761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6C-4110-882C-C3373FD0E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105192448"/>
        <c:axId val="105206528"/>
      </c:barChart>
      <c:catAx>
        <c:axId val="105192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5206528"/>
        <c:crosses val="autoZero"/>
        <c:auto val="1"/>
        <c:lblAlgn val="ctr"/>
        <c:lblOffset val="100"/>
        <c:noMultiLvlLbl val="0"/>
      </c:catAx>
      <c:valAx>
        <c:axId val="1052065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051924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"/>
          <c:y val="0.7921992400203709"/>
          <c:w val="1"/>
          <c:h val="0.20618737023543698"/>
        </c:manualLayout>
      </c:layout>
      <c:overlay val="0"/>
      <c:txPr>
        <a:bodyPr/>
        <a:lstStyle/>
        <a:p>
          <a:pPr>
            <a:defRPr sz="2800" i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060329958755159"/>
          <c:y val="2.3375929424934851E-2"/>
          <c:w val="0.84020622422197222"/>
          <c:h val="0.7533888552392489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Cluster L</c:v>
                </c:pt>
              </c:strCache>
            </c:strRef>
          </c:tx>
          <c:marker>
            <c:symbol val="diamond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Sheet1!$B$9:$V$9</c:f>
              <c:numCache>
                <c:formatCode>General</c:formatCode>
                <c:ptCount val="21"/>
                <c:pt idx="0">
                  <c:v>1021.99</c:v>
                </c:pt>
                <c:pt idx="1">
                  <c:v>830.7900000000003</c:v>
                </c:pt>
                <c:pt idx="2">
                  <c:v>753.24</c:v>
                </c:pt>
                <c:pt idx="3">
                  <c:v>702.03</c:v>
                </c:pt>
                <c:pt idx="4">
                  <c:v>664.35999999999967</c:v>
                </c:pt>
                <c:pt idx="5">
                  <c:v>626.87</c:v>
                </c:pt>
                <c:pt idx="6">
                  <c:v>585.92999999999961</c:v>
                </c:pt>
                <c:pt idx="7">
                  <c:v>552.4</c:v>
                </c:pt>
                <c:pt idx="8">
                  <c:v>524.38</c:v>
                </c:pt>
                <c:pt idx="9">
                  <c:v>498.44</c:v>
                </c:pt>
                <c:pt idx="10">
                  <c:v>465.1</c:v>
                </c:pt>
                <c:pt idx="11">
                  <c:v>437.90999999999985</c:v>
                </c:pt>
                <c:pt idx="12">
                  <c:v>415.22999999999985</c:v>
                </c:pt>
                <c:pt idx="13">
                  <c:v>387.67</c:v>
                </c:pt>
                <c:pt idx="14">
                  <c:v>358.34000000000015</c:v>
                </c:pt>
                <c:pt idx="15">
                  <c:v>336.14000000000016</c:v>
                </c:pt>
                <c:pt idx="16">
                  <c:v>313.95999999999981</c:v>
                </c:pt>
                <c:pt idx="17">
                  <c:v>291.36</c:v>
                </c:pt>
                <c:pt idx="18">
                  <c:v>278.55</c:v>
                </c:pt>
                <c:pt idx="19">
                  <c:v>256.7</c:v>
                </c:pt>
                <c:pt idx="20">
                  <c:v>229.76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38-4600-A834-6456D4E089D8}"/>
            </c:ext>
          </c:extLst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Cluster H</c:v>
                </c:pt>
              </c:strCache>
            </c:strRef>
          </c:tx>
          <c:marker>
            <c:symbol val="squar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Sheet1!$B$10:$V$10</c:f>
              <c:numCache>
                <c:formatCode>General</c:formatCode>
                <c:ptCount val="21"/>
                <c:pt idx="0">
                  <c:v>827.97</c:v>
                </c:pt>
                <c:pt idx="1">
                  <c:v>631.26</c:v>
                </c:pt>
                <c:pt idx="2">
                  <c:v>548.6</c:v>
                </c:pt>
                <c:pt idx="3">
                  <c:v>511.94</c:v>
                </c:pt>
                <c:pt idx="4">
                  <c:v>486.06</c:v>
                </c:pt>
                <c:pt idx="5">
                  <c:v>459.71999999999986</c:v>
                </c:pt>
                <c:pt idx="6">
                  <c:v>433.01</c:v>
                </c:pt>
                <c:pt idx="7">
                  <c:v>409.21</c:v>
                </c:pt>
                <c:pt idx="8">
                  <c:v>382.78</c:v>
                </c:pt>
                <c:pt idx="9">
                  <c:v>362.05</c:v>
                </c:pt>
                <c:pt idx="10">
                  <c:v>339.64000000000016</c:v>
                </c:pt>
                <c:pt idx="11">
                  <c:v>325.8</c:v>
                </c:pt>
                <c:pt idx="12">
                  <c:v>305.82</c:v>
                </c:pt>
                <c:pt idx="13">
                  <c:v>289.95999999999981</c:v>
                </c:pt>
                <c:pt idx="14">
                  <c:v>275.2</c:v>
                </c:pt>
                <c:pt idx="15">
                  <c:v>257.02</c:v>
                </c:pt>
                <c:pt idx="16">
                  <c:v>241.46</c:v>
                </c:pt>
                <c:pt idx="17">
                  <c:v>228.45000000000007</c:v>
                </c:pt>
                <c:pt idx="18">
                  <c:v>209.99</c:v>
                </c:pt>
                <c:pt idx="19">
                  <c:v>197</c:v>
                </c:pt>
                <c:pt idx="20">
                  <c:v>176.09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38-4600-A834-6456D4E089D8}"/>
            </c:ext>
          </c:extLst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Cluster M1</c:v>
                </c:pt>
              </c:strCache>
            </c:strRef>
          </c:tx>
          <c:marker>
            <c:symbol val="triang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Sheet1!$B$11:$V$11</c:f>
              <c:numCache>
                <c:formatCode>General</c:formatCode>
                <c:ptCount val="21"/>
                <c:pt idx="0">
                  <c:v>728.49</c:v>
                </c:pt>
                <c:pt idx="1">
                  <c:v>513.04999999999961</c:v>
                </c:pt>
                <c:pt idx="2">
                  <c:v>462.21999999999986</c:v>
                </c:pt>
                <c:pt idx="3">
                  <c:v>432.26</c:v>
                </c:pt>
                <c:pt idx="4">
                  <c:v>408.11</c:v>
                </c:pt>
                <c:pt idx="5">
                  <c:v>386.02</c:v>
                </c:pt>
                <c:pt idx="6">
                  <c:v>364.31</c:v>
                </c:pt>
                <c:pt idx="7">
                  <c:v>339.40999999999985</c:v>
                </c:pt>
                <c:pt idx="8">
                  <c:v>313.81</c:v>
                </c:pt>
                <c:pt idx="9">
                  <c:v>296.16000000000008</c:v>
                </c:pt>
                <c:pt idx="10">
                  <c:v>280.04000000000002</c:v>
                </c:pt>
                <c:pt idx="11">
                  <c:v>257.31</c:v>
                </c:pt>
                <c:pt idx="12">
                  <c:v>245.48000000000008</c:v>
                </c:pt>
                <c:pt idx="13">
                  <c:v>229.51</c:v>
                </c:pt>
                <c:pt idx="14">
                  <c:v>212.97</c:v>
                </c:pt>
                <c:pt idx="15">
                  <c:v>199.67</c:v>
                </c:pt>
                <c:pt idx="16">
                  <c:v>181.68</c:v>
                </c:pt>
                <c:pt idx="17">
                  <c:v>171.70999999999998</c:v>
                </c:pt>
                <c:pt idx="18">
                  <c:v>159.76</c:v>
                </c:pt>
                <c:pt idx="19">
                  <c:v>146.19</c:v>
                </c:pt>
                <c:pt idx="20">
                  <c:v>133.25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738-4600-A834-6456D4E089D8}"/>
            </c:ext>
          </c:extLst>
        </c:ser>
        <c:ser>
          <c:idx val="3"/>
          <c:order val="3"/>
          <c:tx>
            <c:strRef>
              <c:f>Sheet1!$A$12</c:f>
              <c:strCache>
                <c:ptCount val="1"/>
                <c:pt idx="0">
                  <c:v>Cluster M2</c:v>
                </c:pt>
              </c:strCache>
            </c:strRef>
          </c:tx>
          <c:marker>
            <c:symbol val="circ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Sheet1!$B$12:$V$12</c:f>
              <c:numCache>
                <c:formatCode>General</c:formatCode>
                <c:ptCount val="21"/>
                <c:pt idx="0">
                  <c:v>762.72</c:v>
                </c:pt>
                <c:pt idx="1">
                  <c:v>502.85</c:v>
                </c:pt>
                <c:pt idx="2">
                  <c:v>447.87</c:v>
                </c:pt>
                <c:pt idx="3">
                  <c:v>420.88</c:v>
                </c:pt>
                <c:pt idx="4">
                  <c:v>392.9</c:v>
                </c:pt>
                <c:pt idx="5">
                  <c:v>372.90999999999985</c:v>
                </c:pt>
                <c:pt idx="6">
                  <c:v>338.91999999999985</c:v>
                </c:pt>
                <c:pt idx="7">
                  <c:v>314.92999999999984</c:v>
                </c:pt>
                <c:pt idx="8">
                  <c:v>296.94</c:v>
                </c:pt>
                <c:pt idx="9">
                  <c:v>276.94</c:v>
                </c:pt>
                <c:pt idx="10">
                  <c:v>264.95</c:v>
                </c:pt>
                <c:pt idx="11">
                  <c:v>248.95000000000007</c:v>
                </c:pt>
                <c:pt idx="12">
                  <c:v>228.96</c:v>
                </c:pt>
                <c:pt idx="13">
                  <c:v>209.96</c:v>
                </c:pt>
                <c:pt idx="14">
                  <c:v>196.97</c:v>
                </c:pt>
                <c:pt idx="15">
                  <c:v>182.97</c:v>
                </c:pt>
                <c:pt idx="16">
                  <c:v>166.97</c:v>
                </c:pt>
                <c:pt idx="17">
                  <c:v>157.97</c:v>
                </c:pt>
                <c:pt idx="18">
                  <c:v>142.97999999999999</c:v>
                </c:pt>
                <c:pt idx="19">
                  <c:v>136.97999999999999</c:v>
                </c:pt>
                <c:pt idx="20">
                  <c:v>112.99000000000002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738-4600-A834-6456D4E089D8}"/>
            </c:ext>
          </c:extLst>
        </c:ser>
        <c:ser>
          <c:idx val="4"/>
          <c:order val="4"/>
          <c:tx>
            <c:strRef>
              <c:f>Sheet1!$A$13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tx2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Sheet1!$B$13:$V$13</c:f>
              <c:numCache>
                <c:formatCode>General</c:formatCode>
                <c:ptCount val="21"/>
                <c:pt idx="0">
                  <c:v>1061.74</c:v>
                </c:pt>
                <c:pt idx="1">
                  <c:v>866.93999999999971</c:v>
                </c:pt>
                <c:pt idx="2">
                  <c:v>787.48</c:v>
                </c:pt>
                <c:pt idx="3">
                  <c:v>734.91</c:v>
                </c:pt>
                <c:pt idx="4">
                  <c:v>696</c:v>
                </c:pt>
                <c:pt idx="5">
                  <c:v>657.31</c:v>
                </c:pt>
                <c:pt idx="6">
                  <c:v>615.11</c:v>
                </c:pt>
                <c:pt idx="7">
                  <c:v>580.4599999999997</c:v>
                </c:pt>
                <c:pt idx="8">
                  <c:v>551.29999999999995</c:v>
                </c:pt>
                <c:pt idx="9">
                  <c:v>524.26</c:v>
                </c:pt>
                <c:pt idx="10">
                  <c:v>489.75</c:v>
                </c:pt>
                <c:pt idx="11">
                  <c:v>461.58</c:v>
                </c:pt>
                <c:pt idx="12">
                  <c:v>437.82</c:v>
                </c:pt>
                <c:pt idx="13">
                  <c:v>409.22999999999985</c:v>
                </c:pt>
                <c:pt idx="14">
                  <c:v>378.96999999999986</c:v>
                </c:pt>
                <c:pt idx="15">
                  <c:v>355.9</c:v>
                </c:pt>
                <c:pt idx="16">
                  <c:v>332.61</c:v>
                </c:pt>
                <c:pt idx="17">
                  <c:v>309.02</c:v>
                </c:pt>
                <c:pt idx="18">
                  <c:v>295.56</c:v>
                </c:pt>
                <c:pt idx="19">
                  <c:v>272.64000000000016</c:v>
                </c:pt>
                <c:pt idx="20">
                  <c:v>244.46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738-4600-A834-6456D4E089D8}"/>
            </c:ext>
          </c:extLst>
        </c:ser>
        <c:ser>
          <c:idx val="5"/>
          <c:order val="5"/>
          <c:tx>
            <c:strRef>
              <c:f>Sheet1!$A$14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>
                  <a:lumMod val="75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Sheet1!$B$14:$V$14</c:f>
              <c:numCache>
                <c:formatCode>General</c:formatCode>
                <c:ptCount val="21"/>
                <c:pt idx="0">
                  <c:v>866.1</c:v>
                </c:pt>
                <c:pt idx="1">
                  <c:v>663.97</c:v>
                </c:pt>
                <c:pt idx="2">
                  <c:v>578.72</c:v>
                </c:pt>
                <c:pt idx="3">
                  <c:v>540.54999999999961</c:v>
                </c:pt>
                <c:pt idx="4">
                  <c:v>513.48</c:v>
                </c:pt>
                <c:pt idx="5">
                  <c:v>485.9</c:v>
                </c:pt>
                <c:pt idx="6">
                  <c:v>458.26</c:v>
                </c:pt>
                <c:pt idx="7">
                  <c:v>433.35</c:v>
                </c:pt>
                <c:pt idx="8">
                  <c:v>405.88</c:v>
                </c:pt>
                <c:pt idx="9">
                  <c:v>384.13</c:v>
                </c:pt>
                <c:pt idx="10">
                  <c:v>360.7</c:v>
                </c:pt>
                <c:pt idx="11">
                  <c:v>346.07</c:v>
                </c:pt>
                <c:pt idx="12">
                  <c:v>325.13</c:v>
                </c:pt>
                <c:pt idx="13">
                  <c:v>308.42999999999984</c:v>
                </c:pt>
                <c:pt idx="14">
                  <c:v>292.8399999999998</c:v>
                </c:pt>
                <c:pt idx="15">
                  <c:v>273.68</c:v>
                </c:pt>
                <c:pt idx="16">
                  <c:v>257.2799999999998</c:v>
                </c:pt>
                <c:pt idx="17">
                  <c:v>243.46</c:v>
                </c:pt>
                <c:pt idx="18">
                  <c:v>223.96</c:v>
                </c:pt>
                <c:pt idx="19">
                  <c:v>210.31</c:v>
                </c:pt>
                <c:pt idx="20">
                  <c:v>188.5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738-4600-A834-6456D4E089D8}"/>
            </c:ext>
          </c:extLst>
        </c:ser>
        <c:ser>
          <c:idx val="6"/>
          <c:order val="6"/>
          <c:tx>
            <c:strRef>
              <c:f>Sheet1!$A$15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Sheet1!$B$15:$V$15</c:f>
              <c:numCache>
                <c:formatCode>General</c:formatCode>
                <c:ptCount val="21"/>
                <c:pt idx="0">
                  <c:v>758.04</c:v>
                </c:pt>
                <c:pt idx="1">
                  <c:v>536.66</c:v>
                </c:pt>
                <c:pt idx="2">
                  <c:v>484.06</c:v>
                </c:pt>
                <c:pt idx="3">
                  <c:v>453.09</c:v>
                </c:pt>
                <c:pt idx="4">
                  <c:v>428.13</c:v>
                </c:pt>
                <c:pt idx="5">
                  <c:v>405.21999999999986</c:v>
                </c:pt>
                <c:pt idx="6">
                  <c:v>382.68</c:v>
                </c:pt>
                <c:pt idx="7">
                  <c:v>356.98999999999984</c:v>
                </c:pt>
                <c:pt idx="8">
                  <c:v>330.6</c:v>
                </c:pt>
                <c:pt idx="9">
                  <c:v>312.19</c:v>
                </c:pt>
                <c:pt idx="10">
                  <c:v>295.3</c:v>
                </c:pt>
                <c:pt idx="11">
                  <c:v>271.57</c:v>
                </c:pt>
                <c:pt idx="12">
                  <c:v>259.14999999999998</c:v>
                </c:pt>
                <c:pt idx="13">
                  <c:v>242.52</c:v>
                </c:pt>
                <c:pt idx="14">
                  <c:v>225.36</c:v>
                </c:pt>
                <c:pt idx="15">
                  <c:v>211.41</c:v>
                </c:pt>
                <c:pt idx="16">
                  <c:v>192.73999999999998</c:v>
                </c:pt>
                <c:pt idx="17">
                  <c:v>182.09</c:v>
                </c:pt>
                <c:pt idx="18">
                  <c:v>169.43</c:v>
                </c:pt>
                <c:pt idx="19">
                  <c:v>155.19</c:v>
                </c:pt>
                <c:pt idx="20">
                  <c:v>141.68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738-4600-A834-6456D4E089D8}"/>
            </c:ext>
          </c:extLst>
        </c:ser>
        <c:ser>
          <c:idx val="7"/>
          <c:order val="7"/>
          <c:tx>
            <c:strRef>
              <c:f>Sheet1!$A$16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7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Sheet1!$B$16:$V$16</c:f>
              <c:numCache>
                <c:formatCode>General</c:formatCode>
                <c:ptCount val="21"/>
                <c:pt idx="0">
                  <c:v>763.6</c:v>
                </c:pt>
                <c:pt idx="1">
                  <c:v>503.55</c:v>
                </c:pt>
                <c:pt idx="2">
                  <c:v>448.52</c:v>
                </c:pt>
                <c:pt idx="3">
                  <c:v>421.51</c:v>
                </c:pt>
                <c:pt idx="4">
                  <c:v>393.48999999999984</c:v>
                </c:pt>
                <c:pt idx="5">
                  <c:v>373.47999999999985</c:v>
                </c:pt>
                <c:pt idx="6">
                  <c:v>339.45</c:v>
                </c:pt>
                <c:pt idx="7">
                  <c:v>315.42999999999984</c:v>
                </c:pt>
                <c:pt idx="8">
                  <c:v>297.41000000000003</c:v>
                </c:pt>
                <c:pt idx="9">
                  <c:v>277.39</c:v>
                </c:pt>
                <c:pt idx="10">
                  <c:v>265.38</c:v>
                </c:pt>
                <c:pt idx="11">
                  <c:v>249.37</c:v>
                </c:pt>
                <c:pt idx="12">
                  <c:v>229.35000000000008</c:v>
                </c:pt>
                <c:pt idx="13">
                  <c:v>210.33</c:v>
                </c:pt>
                <c:pt idx="14">
                  <c:v>197.32000000000008</c:v>
                </c:pt>
                <c:pt idx="15">
                  <c:v>183.31</c:v>
                </c:pt>
                <c:pt idx="16">
                  <c:v>167.29</c:v>
                </c:pt>
                <c:pt idx="17">
                  <c:v>158.29</c:v>
                </c:pt>
                <c:pt idx="18">
                  <c:v>143.26999999999998</c:v>
                </c:pt>
                <c:pt idx="19">
                  <c:v>137.26</c:v>
                </c:pt>
                <c:pt idx="20">
                  <c:v>113.21000000000002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738-4600-A834-6456D4E089D8}"/>
            </c:ext>
          </c:extLst>
        </c:ser>
        <c:ser>
          <c:idx val="8"/>
          <c:order val="8"/>
          <c:tx>
            <c:strRef>
              <c:f>Sheet1!$A$17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8"/>
            <c:spPr>
              <a:solidFill>
                <a:schemeClr val="tx2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Sheet1!$B$17:$V$17</c:f>
              <c:numCache>
                <c:formatCode>General</c:formatCode>
                <c:ptCount val="21"/>
                <c:pt idx="0">
                  <c:v>982.25</c:v>
                </c:pt>
                <c:pt idx="1">
                  <c:v>794.64</c:v>
                </c:pt>
                <c:pt idx="2">
                  <c:v>719</c:v>
                </c:pt>
                <c:pt idx="3">
                  <c:v>669.14</c:v>
                </c:pt>
                <c:pt idx="4">
                  <c:v>632.73</c:v>
                </c:pt>
                <c:pt idx="5">
                  <c:v>596.41999999999996</c:v>
                </c:pt>
                <c:pt idx="6">
                  <c:v>556.75</c:v>
                </c:pt>
                <c:pt idx="7">
                  <c:v>524.34999999999968</c:v>
                </c:pt>
                <c:pt idx="8">
                  <c:v>497.46999999999986</c:v>
                </c:pt>
                <c:pt idx="9">
                  <c:v>472.61</c:v>
                </c:pt>
                <c:pt idx="10">
                  <c:v>440.45</c:v>
                </c:pt>
                <c:pt idx="11">
                  <c:v>414.24</c:v>
                </c:pt>
                <c:pt idx="12">
                  <c:v>392.64000000000016</c:v>
                </c:pt>
                <c:pt idx="13">
                  <c:v>366.12</c:v>
                </c:pt>
                <c:pt idx="14">
                  <c:v>337.71</c:v>
                </c:pt>
                <c:pt idx="15">
                  <c:v>316.39</c:v>
                </c:pt>
                <c:pt idx="16">
                  <c:v>295.31</c:v>
                </c:pt>
                <c:pt idx="17">
                  <c:v>273.7</c:v>
                </c:pt>
                <c:pt idx="18">
                  <c:v>261.55</c:v>
                </c:pt>
                <c:pt idx="19">
                  <c:v>240.76999999999998</c:v>
                </c:pt>
                <c:pt idx="20">
                  <c:v>215.07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738-4600-A834-6456D4E089D8}"/>
            </c:ext>
          </c:extLst>
        </c:ser>
        <c:ser>
          <c:idx val="9"/>
          <c:order val="9"/>
          <c:tx>
            <c:strRef>
              <c:f>Sheet1!$A$18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Sheet1!$B$18:$V$18</c:f>
              <c:numCache>
                <c:formatCode>General</c:formatCode>
                <c:ptCount val="21"/>
                <c:pt idx="0">
                  <c:v>789.84999999999968</c:v>
                </c:pt>
                <c:pt idx="1">
                  <c:v>598.5599999999996</c:v>
                </c:pt>
                <c:pt idx="2">
                  <c:v>518.49</c:v>
                </c:pt>
                <c:pt idx="3">
                  <c:v>483.33</c:v>
                </c:pt>
                <c:pt idx="4">
                  <c:v>458.64000000000016</c:v>
                </c:pt>
                <c:pt idx="5">
                  <c:v>433.54</c:v>
                </c:pt>
                <c:pt idx="6">
                  <c:v>407.75</c:v>
                </c:pt>
                <c:pt idx="7">
                  <c:v>385.07</c:v>
                </c:pt>
                <c:pt idx="8">
                  <c:v>359.69</c:v>
                </c:pt>
                <c:pt idx="9">
                  <c:v>339.96999999999986</c:v>
                </c:pt>
                <c:pt idx="10">
                  <c:v>318.57</c:v>
                </c:pt>
                <c:pt idx="11">
                  <c:v>305.52</c:v>
                </c:pt>
                <c:pt idx="12">
                  <c:v>286.5</c:v>
                </c:pt>
                <c:pt idx="13">
                  <c:v>271.47999999999985</c:v>
                </c:pt>
                <c:pt idx="14">
                  <c:v>257.57</c:v>
                </c:pt>
                <c:pt idx="15">
                  <c:v>240.36</c:v>
                </c:pt>
                <c:pt idx="16">
                  <c:v>225.63</c:v>
                </c:pt>
                <c:pt idx="17">
                  <c:v>213.45000000000007</c:v>
                </c:pt>
                <c:pt idx="18">
                  <c:v>196.03</c:v>
                </c:pt>
                <c:pt idx="19">
                  <c:v>183.69</c:v>
                </c:pt>
                <c:pt idx="20">
                  <c:v>163.66999999999999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7738-4600-A834-6456D4E089D8}"/>
            </c:ext>
          </c:extLst>
        </c:ser>
        <c:ser>
          <c:idx val="10"/>
          <c:order val="10"/>
          <c:tx>
            <c:strRef>
              <c:f>Sheet1!$A$19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Sheet1!$B$19:$V$19</c:f>
              <c:numCache>
                <c:formatCode>General</c:formatCode>
                <c:ptCount val="21"/>
                <c:pt idx="0">
                  <c:v>698.93999999999971</c:v>
                </c:pt>
                <c:pt idx="1">
                  <c:v>489.44</c:v>
                </c:pt>
                <c:pt idx="2">
                  <c:v>440.39</c:v>
                </c:pt>
                <c:pt idx="3">
                  <c:v>411.42999999999984</c:v>
                </c:pt>
                <c:pt idx="4">
                  <c:v>388.08</c:v>
                </c:pt>
                <c:pt idx="5">
                  <c:v>366.82</c:v>
                </c:pt>
                <c:pt idx="6">
                  <c:v>345.94</c:v>
                </c:pt>
                <c:pt idx="7">
                  <c:v>321.82</c:v>
                </c:pt>
                <c:pt idx="8">
                  <c:v>297.02</c:v>
                </c:pt>
                <c:pt idx="9">
                  <c:v>280.13</c:v>
                </c:pt>
                <c:pt idx="10">
                  <c:v>264.78999999999985</c:v>
                </c:pt>
                <c:pt idx="11">
                  <c:v>243.06</c:v>
                </c:pt>
                <c:pt idx="12">
                  <c:v>231.81</c:v>
                </c:pt>
                <c:pt idx="13">
                  <c:v>216.5</c:v>
                </c:pt>
                <c:pt idx="14">
                  <c:v>200.57</c:v>
                </c:pt>
                <c:pt idx="15">
                  <c:v>187.94</c:v>
                </c:pt>
                <c:pt idx="16">
                  <c:v>170.62</c:v>
                </c:pt>
                <c:pt idx="17">
                  <c:v>161.33000000000001</c:v>
                </c:pt>
                <c:pt idx="18">
                  <c:v>150.09</c:v>
                </c:pt>
                <c:pt idx="19">
                  <c:v>137.18</c:v>
                </c:pt>
                <c:pt idx="20">
                  <c:v>124.82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7738-4600-A834-6456D4E089D8}"/>
            </c:ext>
          </c:extLst>
        </c:ser>
        <c:ser>
          <c:idx val="11"/>
          <c:order val="11"/>
          <c:tx>
            <c:strRef>
              <c:f>Sheet1!$A$20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Sheet1!$B$20:$V$20</c:f>
              <c:numCache>
                <c:formatCode>General</c:formatCode>
                <c:ptCount val="21"/>
                <c:pt idx="0">
                  <c:v>761.83999999999969</c:v>
                </c:pt>
                <c:pt idx="1">
                  <c:v>502.16</c:v>
                </c:pt>
                <c:pt idx="2">
                  <c:v>447.21999999999986</c:v>
                </c:pt>
                <c:pt idx="3">
                  <c:v>420.26</c:v>
                </c:pt>
                <c:pt idx="4">
                  <c:v>392.3</c:v>
                </c:pt>
                <c:pt idx="5">
                  <c:v>372.34000000000015</c:v>
                </c:pt>
                <c:pt idx="6">
                  <c:v>338.39</c:v>
                </c:pt>
                <c:pt idx="7">
                  <c:v>314.44</c:v>
                </c:pt>
                <c:pt idx="8">
                  <c:v>296.47000000000003</c:v>
                </c:pt>
                <c:pt idx="9">
                  <c:v>276.5</c:v>
                </c:pt>
                <c:pt idx="10">
                  <c:v>264.52</c:v>
                </c:pt>
                <c:pt idx="11">
                  <c:v>248.54</c:v>
                </c:pt>
                <c:pt idx="12">
                  <c:v>228.57</c:v>
                </c:pt>
                <c:pt idx="13">
                  <c:v>209.6</c:v>
                </c:pt>
                <c:pt idx="14">
                  <c:v>196.62</c:v>
                </c:pt>
                <c:pt idx="15">
                  <c:v>182.62</c:v>
                </c:pt>
                <c:pt idx="16">
                  <c:v>166.65</c:v>
                </c:pt>
                <c:pt idx="17">
                  <c:v>157.66</c:v>
                </c:pt>
                <c:pt idx="18">
                  <c:v>142.69</c:v>
                </c:pt>
                <c:pt idx="19">
                  <c:v>136.69999999999999</c:v>
                </c:pt>
                <c:pt idx="20">
                  <c:v>112.76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7738-4600-A834-6456D4E08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546496"/>
        <c:axId val="105548800"/>
      </c:scatterChart>
      <c:valAx>
        <c:axId val="105546496"/>
        <c:scaling>
          <c:orientation val="minMax"/>
          <c:max val="0.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treshold to define OTU</a:t>
                </a:r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105548800"/>
        <c:crosses val="autoZero"/>
        <c:crossBetween val="midCat"/>
        <c:majorUnit val="0.05"/>
        <c:minorUnit val="1.0000000000000005E-2"/>
      </c:valAx>
      <c:valAx>
        <c:axId val="105548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unique OTUs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5546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7777896593750809"/>
          <c:y val="0.10810922673127406"/>
          <c:w val="0.49675609298837647"/>
          <c:h val="0.19883807793256614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107706077053015"/>
          <c:y val="5.1400554097404488E-2"/>
          <c:w val="0.84851710374335476"/>
          <c:h val="0.70017697792275357"/>
        </c:manualLayout>
      </c:layout>
      <c:lineChart>
        <c:grouping val="standard"/>
        <c:varyColors val="0"/>
        <c:ser>
          <c:idx val="0"/>
          <c:order val="0"/>
          <c:tx>
            <c:strRef>
              <c:f>Sheet3!$J$18</c:f>
              <c:strCache>
                <c:ptCount val="1"/>
                <c:pt idx="0">
                  <c:v>Geobacter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Sheet3!$J$19:$J$33</c:f>
              <c:numCache>
                <c:formatCode>General</c:formatCode>
                <c:ptCount val="15"/>
                <c:pt idx="0">
                  <c:v>7.5456453305351529E-2</c:v>
                </c:pt>
                <c:pt idx="1">
                  <c:v>1</c:v>
                </c:pt>
                <c:pt idx="2">
                  <c:v>0.5370977494121596</c:v>
                </c:pt>
                <c:pt idx="3">
                  <c:v>0.10061013443640128</c:v>
                </c:pt>
                <c:pt idx="4">
                  <c:v>0.20174047692784144</c:v>
                </c:pt>
                <c:pt idx="5">
                  <c:v>0.2583936651583712</c:v>
                </c:pt>
                <c:pt idx="6">
                  <c:v>5.3217109992810922E-3</c:v>
                </c:pt>
                <c:pt idx="7">
                  <c:v>1.0866055045871566E-2</c:v>
                </c:pt>
                <c:pt idx="8">
                  <c:v>5.7775609756097572E-2</c:v>
                </c:pt>
                <c:pt idx="9">
                  <c:v>0.27009802586793741</c:v>
                </c:pt>
                <c:pt idx="10">
                  <c:v>0</c:v>
                </c:pt>
                <c:pt idx="11">
                  <c:v>4.9918516437201514E-2</c:v>
                </c:pt>
                <c:pt idx="12">
                  <c:v>0.10315575555232979</c:v>
                </c:pt>
                <c:pt idx="13">
                  <c:v>0.19688954562246039</c:v>
                </c:pt>
                <c:pt idx="14">
                  <c:v>3.1110203128648151E-2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2-4677-81C9-2755ABA2C338}"/>
            </c:ext>
          </c:extLst>
        </c:ser>
        <c:ser>
          <c:idx val="1"/>
          <c:order val="1"/>
          <c:tx>
            <c:strRef>
              <c:f>Sheet3!$K$18</c:f>
              <c:strCache>
                <c:ptCount val="1"/>
                <c:pt idx="0">
                  <c:v>Desulfovibrio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Sheet3!$K$19:$K$33</c:f>
              <c:numCache>
                <c:formatCode>General</c:formatCode>
                <c:ptCount val="15"/>
                <c:pt idx="0">
                  <c:v>0.43148702314688892</c:v>
                </c:pt>
                <c:pt idx="1">
                  <c:v>0.27386631297555641</c:v>
                </c:pt>
                <c:pt idx="2">
                  <c:v>0.91387284222477538</c:v>
                </c:pt>
                <c:pt idx="3">
                  <c:v>1</c:v>
                </c:pt>
                <c:pt idx="4">
                  <c:v>0.58230962458277413</c:v>
                </c:pt>
                <c:pt idx="5">
                  <c:v>0.20107194508065968</c:v>
                </c:pt>
                <c:pt idx="6">
                  <c:v>1.1681749912971797E-2</c:v>
                </c:pt>
                <c:pt idx="7">
                  <c:v>3.4074577465675032E-3</c:v>
                </c:pt>
                <c:pt idx="8">
                  <c:v>1.3588276623506975E-2</c:v>
                </c:pt>
                <c:pt idx="9">
                  <c:v>0.1125110537762128</c:v>
                </c:pt>
                <c:pt idx="10">
                  <c:v>1.0220497918983421E-2</c:v>
                </c:pt>
                <c:pt idx="11">
                  <c:v>2.6089694744019211E-2</c:v>
                </c:pt>
                <c:pt idx="12">
                  <c:v>2.1565562164369712E-2</c:v>
                </c:pt>
                <c:pt idx="13">
                  <c:v>3.4301153895073641E-2</c:v>
                </c:pt>
                <c:pt idx="14">
                  <c:v>3.251922376627284E-3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12-4677-81C9-2755ABA2C338}"/>
            </c:ext>
          </c:extLst>
        </c:ser>
        <c:ser>
          <c:idx val="2"/>
          <c:order val="2"/>
          <c:tx>
            <c:strRef>
              <c:f>Sheet3!$L$18</c:f>
              <c:strCache>
                <c:ptCount val="1"/>
                <c:pt idx="0">
                  <c:v>Anaeromyxobacter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Sheet3!$L$19:$L$33</c:f>
              <c:numCache>
                <c:formatCode>General</c:formatCode>
                <c:ptCount val="15"/>
                <c:pt idx="0">
                  <c:v>0.38014734866781036</c:v>
                </c:pt>
                <c:pt idx="1">
                  <c:v>0.96816641024678862</c:v>
                </c:pt>
                <c:pt idx="2">
                  <c:v>1</c:v>
                </c:pt>
                <c:pt idx="3">
                  <c:v>0.94475358798006159</c:v>
                </c:pt>
                <c:pt idx="4">
                  <c:v>0.35853893534289977</c:v>
                </c:pt>
                <c:pt idx="5">
                  <c:v>0.23163709928415813</c:v>
                </c:pt>
                <c:pt idx="6">
                  <c:v>1.9816545517480109E-2</c:v>
                </c:pt>
                <c:pt idx="7">
                  <c:v>0</c:v>
                </c:pt>
                <c:pt idx="8">
                  <c:v>0</c:v>
                </c:pt>
                <c:pt idx="9">
                  <c:v>1.5011471648639804E-2</c:v>
                </c:pt>
                <c:pt idx="10">
                  <c:v>2.0227345305312651E-2</c:v>
                </c:pt>
                <c:pt idx="11">
                  <c:v>4.6470606599856391E-2</c:v>
                </c:pt>
                <c:pt idx="12">
                  <c:v>0</c:v>
                </c:pt>
                <c:pt idx="13">
                  <c:v>2.7154108917438559E-2</c:v>
                </c:pt>
                <c:pt idx="14">
                  <c:v>1.2871732344064822E-2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12-4677-81C9-2755ABA2C338}"/>
            </c:ext>
          </c:extLst>
        </c:ser>
        <c:ser>
          <c:idx val="3"/>
          <c:order val="3"/>
          <c:tx>
            <c:strRef>
              <c:f>Sheet3!$M$18</c:f>
              <c:strCache>
                <c:ptCount val="1"/>
                <c:pt idx="0">
                  <c:v>Desulfosporosinus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Sheet3!$M$19:$M$33</c:f>
              <c:numCache>
                <c:formatCode>General</c:formatCode>
                <c:ptCount val="15"/>
                <c:pt idx="0">
                  <c:v>6.0780126860967988E-2</c:v>
                </c:pt>
                <c:pt idx="1">
                  <c:v>0.18891943949472209</c:v>
                </c:pt>
                <c:pt idx="2">
                  <c:v>0.16646536368397322</c:v>
                </c:pt>
                <c:pt idx="3">
                  <c:v>1</c:v>
                </c:pt>
                <c:pt idx="4">
                  <c:v>0.60517569303560892</c:v>
                </c:pt>
                <c:pt idx="5">
                  <c:v>6.0063920614963018E-2</c:v>
                </c:pt>
                <c:pt idx="6">
                  <c:v>1.6193954241134186E-2</c:v>
                </c:pt>
                <c:pt idx="7">
                  <c:v>1.0332931352943865E-2</c:v>
                </c:pt>
                <c:pt idx="8">
                  <c:v>0.13735238017937595</c:v>
                </c:pt>
                <c:pt idx="9">
                  <c:v>0</c:v>
                </c:pt>
                <c:pt idx="10">
                  <c:v>0</c:v>
                </c:pt>
                <c:pt idx="11">
                  <c:v>0.1882951005606</c:v>
                </c:pt>
                <c:pt idx="12">
                  <c:v>3.2698200536242787E-3</c:v>
                </c:pt>
                <c:pt idx="13">
                  <c:v>5.5475410292864505E-3</c:v>
                </c:pt>
                <c:pt idx="14">
                  <c:v>3.9445115017658749E-3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12-4677-81C9-2755ABA2C338}"/>
            </c:ext>
          </c:extLst>
        </c:ser>
        <c:ser>
          <c:idx val="4"/>
          <c:order val="4"/>
          <c:tx>
            <c:strRef>
              <c:f>Sheet3!$N$18</c:f>
              <c:strCache>
                <c:ptCount val="1"/>
                <c:pt idx="0">
                  <c:v>Clostridium</c:v>
                </c:pt>
              </c:strCache>
            </c:strRef>
          </c:tx>
          <c:spPr>
            <a:ln w="38100">
              <a:solidFill>
                <a:srgbClr val="FFC000"/>
              </a:solidFill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Sheet3!$N$19:$N$33</c:f>
              <c:numCache>
                <c:formatCode>General</c:formatCode>
                <c:ptCount val="15"/>
                <c:pt idx="0">
                  <c:v>6.5366160644229912E-2</c:v>
                </c:pt>
                <c:pt idx="1">
                  <c:v>1.2994149164361935E-2</c:v>
                </c:pt>
                <c:pt idx="2">
                  <c:v>6.4621558071339706E-3</c:v>
                </c:pt>
                <c:pt idx="3">
                  <c:v>7.5788005467426391E-3</c:v>
                </c:pt>
                <c:pt idx="4">
                  <c:v>9.1353415974041563E-2</c:v>
                </c:pt>
                <c:pt idx="5">
                  <c:v>0.12228317522435174</c:v>
                </c:pt>
                <c:pt idx="6">
                  <c:v>1.8440295075809097E-2</c:v>
                </c:pt>
                <c:pt idx="7">
                  <c:v>4.7065046698074216E-3</c:v>
                </c:pt>
                <c:pt idx="8">
                  <c:v>2.5024829707756539E-2</c:v>
                </c:pt>
                <c:pt idx="9">
                  <c:v>1.7461164363819243E-2</c:v>
                </c:pt>
                <c:pt idx="10">
                  <c:v>1.6469744372881411E-2</c:v>
                </c:pt>
                <c:pt idx="11">
                  <c:v>1</c:v>
                </c:pt>
                <c:pt idx="12">
                  <c:v>1.8616962150130962E-3</c:v>
                </c:pt>
                <c:pt idx="13">
                  <c:v>3.3164601616762678E-2</c:v>
                </c:pt>
                <c:pt idx="14">
                  <c:v>2.994449036942618E-3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12-4677-81C9-2755ABA2C338}"/>
            </c:ext>
          </c:extLst>
        </c:ser>
        <c:ser>
          <c:idx val="5"/>
          <c:order val="5"/>
          <c:tx>
            <c:strRef>
              <c:f>Sheet3!$O$18</c:f>
              <c:strCache>
                <c:ptCount val="1"/>
                <c:pt idx="0">
                  <c:v>Tracer recovery</c:v>
                </c:pt>
              </c:strCache>
            </c:strRef>
          </c:tx>
          <c:spPr>
            <a:ln w="76200">
              <a:solidFill>
                <a:sysClr val="windowText" lastClr="000000"/>
              </a:solidFill>
              <a:prstDash val="sysDot"/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Sheet3!$O$19:$O$33</c:f>
              <c:numCache>
                <c:formatCode>General</c:formatCode>
                <c:ptCount val="15"/>
                <c:pt idx="0">
                  <c:v>1</c:v>
                </c:pt>
                <c:pt idx="1">
                  <c:v>0.94000000000000028</c:v>
                </c:pt>
                <c:pt idx="2">
                  <c:v>0.94000000000000028</c:v>
                </c:pt>
                <c:pt idx="3">
                  <c:v>0.93</c:v>
                </c:pt>
                <c:pt idx="4">
                  <c:v>0.60000000000000031</c:v>
                </c:pt>
                <c:pt idx="5">
                  <c:v>0.5</c:v>
                </c:pt>
                <c:pt idx="6">
                  <c:v>0.18000000000000008</c:v>
                </c:pt>
                <c:pt idx="7">
                  <c:v>0.18000000000000008</c:v>
                </c:pt>
                <c:pt idx="8">
                  <c:v>0.12000000000000002</c:v>
                </c:pt>
                <c:pt idx="9">
                  <c:v>0.1</c:v>
                </c:pt>
                <c:pt idx="10">
                  <c:v>8.0000000000000043E-2</c:v>
                </c:pt>
                <c:pt idx="11">
                  <c:v>6.0000000000000026E-2</c:v>
                </c:pt>
                <c:pt idx="12">
                  <c:v>6.0000000000000026E-2</c:v>
                </c:pt>
                <c:pt idx="13">
                  <c:v>4.5000000000000012E-2</c:v>
                </c:pt>
                <c:pt idx="14">
                  <c:v>3.0000000000000002E-2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12-4677-81C9-2755ABA2C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380800"/>
        <c:axId val="54394880"/>
      </c:lineChart>
      <c:catAx>
        <c:axId val="54380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54394880"/>
        <c:crosses val="autoZero"/>
        <c:auto val="1"/>
        <c:lblAlgn val="ctr"/>
        <c:lblOffset val="100"/>
        <c:noMultiLvlLbl val="0"/>
      </c:catAx>
      <c:valAx>
        <c:axId val="54394880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Proportion to maximum</a:t>
                </a:r>
              </a:p>
              <a:p>
                <a:pPr>
                  <a:defRPr sz="2000"/>
                </a:pPr>
                <a:r>
                  <a:rPr lang="en-US" sz="2000" dirty="0"/>
                  <a:t> abundance or recovery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4380800"/>
        <c:crosses val="autoZero"/>
        <c:crossBetween val="between"/>
        <c:majorUnit val="0.2"/>
      </c:valAx>
    </c:plotArea>
    <c:legend>
      <c:legendPos val="r"/>
      <c:legendEntry>
        <c:idx val="5"/>
        <c:txPr>
          <a:bodyPr/>
          <a:lstStyle/>
          <a:p>
            <a:pPr>
              <a:defRPr sz="1800" i="0"/>
            </a:pPr>
            <a:endParaRPr lang="en-US"/>
          </a:p>
        </c:txPr>
      </c:legendEntry>
      <c:layout>
        <c:manualLayout>
          <c:xMode val="edge"/>
          <c:yMode val="edge"/>
          <c:x val="0.4118155489184544"/>
          <c:y val="4.5760567242527549E-2"/>
          <c:w val="0.28278502098961728"/>
          <c:h val="0.35027444034100158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800" i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6AB36-CE14-46FD-99A4-A453504D8C3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582006F9-D278-49C7-8C2A-30ACCC8938D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F6FC6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E322E7E-369D-439A-8FC8-B799BDA85632}" type="parTrans" cxnId="{69CC3017-9AF7-4CCF-A5C0-05055AC369DB}">
      <dgm:prSet/>
      <dgm:spPr/>
      <dgm:t>
        <a:bodyPr/>
        <a:lstStyle/>
        <a:p>
          <a:endParaRPr lang="en-US"/>
        </a:p>
      </dgm:t>
    </dgm:pt>
    <dgm:pt modelId="{F24D3651-0144-40AF-899E-B9757FC5654F}" type="sibTrans" cxnId="{69CC3017-9AF7-4CCF-A5C0-05055AC369DB}">
      <dgm:prSet/>
      <dgm:spPr/>
      <dgm:t>
        <a:bodyPr/>
        <a:lstStyle/>
        <a:p>
          <a:endParaRPr lang="en-US"/>
        </a:p>
      </dgm:t>
    </dgm:pt>
    <dgm:pt modelId="{06A4CF42-E218-404E-AB9A-CCE2645299A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F49100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7663211-C668-4A2E-A4C6-38E8C380AB2D}" type="parTrans" cxnId="{019641D8-E386-41D5-8688-E2CE999D4D27}">
      <dgm:prSet/>
      <dgm:spPr/>
      <dgm:t>
        <a:bodyPr/>
        <a:lstStyle/>
        <a:p>
          <a:endParaRPr lang="en-US"/>
        </a:p>
      </dgm:t>
    </dgm:pt>
    <dgm:pt modelId="{F6AB3585-D53B-40AD-B86F-178634883805}" type="sibTrans" cxnId="{019641D8-E386-41D5-8688-E2CE999D4D27}">
      <dgm:prSet/>
      <dgm:spPr/>
      <dgm:t>
        <a:bodyPr/>
        <a:lstStyle/>
        <a:p>
          <a:endParaRPr lang="en-US"/>
        </a:p>
      </dgm:t>
    </dgm:pt>
    <dgm:pt modelId="{BE4E4EFD-E52D-4E97-B16D-B885410D5552}" type="pres">
      <dgm:prSet presAssocID="{6EA6AB36-CE14-46FD-99A4-A453504D8C38}" presName="compositeShape" presStyleCnt="0">
        <dgm:presLayoutVars>
          <dgm:chMax val="7"/>
          <dgm:dir/>
          <dgm:resizeHandles val="exact"/>
        </dgm:presLayoutVars>
      </dgm:prSet>
      <dgm:spPr/>
    </dgm:pt>
    <dgm:pt modelId="{ED1A0317-0530-4820-B150-529A53952657}" type="pres">
      <dgm:prSet presAssocID="{582006F9-D278-49C7-8C2A-30ACCC8938D1}" presName="circ1" presStyleLbl="vennNode1" presStyleIdx="0" presStyleCnt="2"/>
      <dgm:spPr/>
    </dgm:pt>
    <dgm:pt modelId="{C725E29A-E96E-4166-9AE8-4A2C3A626ADB}" type="pres">
      <dgm:prSet presAssocID="{582006F9-D278-49C7-8C2A-30ACCC8938D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698E21-A106-4B19-9723-467AED0C6F77}" type="pres">
      <dgm:prSet presAssocID="{06A4CF42-E218-404E-AB9A-CCE2645299A2}" presName="circ2" presStyleLbl="vennNode1" presStyleIdx="1" presStyleCnt="2" custLinFactNeighborX="-11125" custLinFactNeighborY="-1549"/>
      <dgm:spPr/>
    </dgm:pt>
    <dgm:pt modelId="{AEDE7226-27FF-41A1-8431-9BE9CFF4BF1D}" type="pres">
      <dgm:prSet presAssocID="{06A4CF42-E218-404E-AB9A-CCE2645299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CC3017-9AF7-4CCF-A5C0-05055AC369DB}" srcId="{6EA6AB36-CE14-46FD-99A4-A453504D8C38}" destId="{582006F9-D278-49C7-8C2A-30ACCC8938D1}" srcOrd="0" destOrd="0" parTransId="{3E322E7E-369D-439A-8FC8-B799BDA85632}" sibTransId="{F24D3651-0144-40AF-899E-B9757FC5654F}"/>
    <dgm:cxn modelId="{DA3F9F1E-DECB-4A77-8071-6484A4F58A3E}" type="presOf" srcId="{6EA6AB36-CE14-46FD-99A4-A453504D8C38}" destId="{BE4E4EFD-E52D-4E97-B16D-B885410D5552}" srcOrd="0" destOrd="0" presId="urn:microsoft.com/office/officeart/2005/8/layout/venn1"/>
    <dgm:cxn modelId="{7E2FD233-F6B2-46F1-989B-A86F52396EA2}" type="presOf" srcId="{582006F9-D278-49C7-8C2A-30ACCC8938D1}" destId="{C725E29A-E96E-4166-9AE8-4A2C3A626ADB}" srcOrd="1" destOrd="0" presId="urn:microsoft.com/office/officeart/2005/8/layout/venn1"/>
    <dgm:cxn modelId="{A00E2A35-92C0-4C3B-9A8B-2D745B377366}" type="presOf" srcId="{582006F9-D278-49C7-8C2A-30ACCC8938D1}" destId="{ED1A0317-0530-4820-B150-529A53952657}" srcOrd="0" destOrd="0" presId="urn:microsoft.com/office/officeart/2005/8/layout/venn1"/>
    <dgm:cxn modelId="{79CE789A-79BD-4402-B68C-96EE7D5095DC}" type="presOf" srcId="{06A4CF42-E218-404E-AB9A-CCE2645299A2}" destId="{86698E21-A106-4B19-9723-467AED0C6F77}" srcOrd="0" destOrd="0" presId="urn:microsoft.com/office/officeart/2005/8/layout/venn1"/>
    <dgm:cxn modelId="{019641D8-E386-41D5-8688-E2CE999D4D27}" srcId="{6EA6AB36-CE14-46FD-99A4-A453504D8C38}" destId="{06A4CF42-E218-404E-AB9A-CCE2645299A2}" srcOrd="1" destOrd="0" parTransId="{37663211-C668-4A2E-A4C6-38E8C380AB2D}" sibTransId="{F6AB3585-D53B-40AD-B86F-178634883805}"/>
    <dgm:cxn modelId="{5D6EBDF7-A253-4358-AC71-73FED0DB1537}" type="presOf" srcId="{06A4CF42-E218-404E-AB9A-CCE2645299A2}" destId="{AEDE7226-27FF-41A1-8431-9BE9CFF4BF1D}" srcOrd="1" destOrd="0" presId="urn:microsoft.com/office/officeart/2005/8/layout/venn1"/>
    <dgm:cxn modelId="{DD2BB4AF-D920-4E68-A7BB-C7E25DD9C763}" type="presParOf" srcId="{BE4E4EFD-E52D-4E97-B16D-B885410D5552}" destId="{ED1A0317-0530-4820-B150-529A53952657}" srcOrd="0" destOrd="0" presId="urn:microsoft.com/office/officeart/2005/8/layout/venn1"/>
    <dgm:cxn modelId="{1DF98A9E-CA29-45B1-9A06-55773A2F898E}" type="presParOf" srcId="{BE4E4EFD-E52D-4E97-B16D-B885410D5552}" destId="{C725E29A-E96E-4166-9AE8-4A2C3A626ADB}" srcOrd="1" destOrd="0" presId="urn:microsoft.com/office/officeart/2005/8/layout/venn1"/>
    <dgm:cxn modelId="{19F4E850-E9A0-4D3C-B870-D1FCA7B0B3AA}" type="presParOf" srcId="{BE4E4EFD-E52D-4E97-B16D-B885410D5552}" destId="{86698E21-A106-4B19-9723-467AED0C6F77}" srcOrd="2" destOrd="0" presId="urn:microsoft.com/office/officeart/2005/8/layout/venn1"/>
    <dgm:cxn modelId="{CD67E734-B73E-4706-B653-59792D925B6D}" type="presParOf" srcId="{BE4E4EFD-E52D-4E97-B16D-B885410D5552}" destId="{AEDE7226-27FF-41A1-8431-9BE9CFF4BF1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0317-0530-4820-B150-529A53952657}">
      <dsp:nvSpPr>
        <dsp:cNvPr id="0" name=""/>
        <dsp:cNvSpPr/>
      </dsp:nvSpPr>
      <dsp:spPr>
        <a:xfrm>
          <a:off x="79759" y="1454693"/>
          <a:ext cx="1967412" cy="1967412"/>
        </a:xfrm>
        <a:prstGeom prst="ellipse">
          <a:avLst/>
        </a:prstGeom>
        <a:solidFill>
          <a:srgbClr val="0F6FC6">
            <a:alpha val="50196"/>
          </a:srgbClr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4488" y="1686693"/>
        <a:ext cx="1134364" cy="1503412"/>
      </dsp:txXfrm>
    </dsp:sp>
    <dsp:sp modelId="{86698E21-A106-4B19-9723-467AED0C6F77}">
      <dsp:nvSpPr>
        <dsp:cNvPr id="0" name=""/>
        <dsp:cNvSpPr/>
      </dsp:nvSpPr>
      <dsp:spPr>
        <a:xfrm>
          <a:off x="1278840" y="1424218"/>
          <a:ext cx="1967412" cy="1967412"/>
        </a:xfrm>
        <a:prstGeom prst="ellipse">
          <a:avLst/>
        </a:prstGeom>
        <a:solidFill>
          <a:srgbClr val="F49100">
            <a:alpha val="50196"/>
          </a:srgbClr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837160" y="1656218"/>
        <a:ext cx="1134364" cy="150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6C39-947F-4F1B-9B02-5C74D268CE3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DF75-191D-40E1-9445-54E7C2E80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51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approaches do not scale well.</a:t>
            </a:r>
          </a:p>
          <a:p>
            <a:r>
              <a:rPr lang="en-US" baseline="0" dirty="0"/>
              <a:t>New approaches were developed in order to work with massive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4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D844C-20CB-48A1-B400-FA0F300A397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Point out how succesful the system is. We know it works, identity of active remains unknown</a:t>
            </a:r>
          </a:p>
        </p:txBody>
      </p:sp>
    </p:spTree>
    <p:extLst>
      <p:ext uri="{BB962C8B-B14F-4D97-AF65-F5344CB8AC3E}">
        <p14:creationId xmlns:p14="http://schemas.microsoft.com/office/powerpoint/2010/main" val="19515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65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69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PCo</a:t>
            </a:r>
            <a:r>
              <a:rPr lang="en-US" dirty="0"/>
              <a:t> of Bray-Curtis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12CC4-8988-48FB-AFE4-87E81B29006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57797"/>
            <a:ext cx="12192000" cy="687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479949" y="1"/>
            <a:ext cx="13179949" cy="6705601"/>
            <a:chOff x="-382404" y="0"/>
            <a:chExt cx="9932332" cy="6858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grpFill/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95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50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5108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ottom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77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87435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839" y="350436"/>
            <a:ext cx="9366325" cy="1143000"/>
          </a:xfrm>
        </p:spPr>
        <p:txBody>
          <a:bodyPr anchor="ctr">
            <a:normAutofit/>
          </a:bodyPr>
          <a:lstStyle>
            <a:lvl1pPr>
              <a:defRPr sz="2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7" y="1752601"/>
            <a:ext cx="9406272" cy="4510617"/>
          </a:xfrm>
        </p:spPr>
        <p:txBody>
          <a:bodyPr>
            <a:normAutofit/>
          </a:bodyPr>
          <a:lstStyle>
            <a:lvl1pPr>
              <a:defRPr sz="250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39728"/>
            <a:ext cx="12192000" cy="31827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2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Introduccion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69947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Pre-</a:t>
            </a:r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3539891"/>
            <a:ext cx="566400" cy="2032054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5501531"/>
            <a:ext cx="566400" cy="1383832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OTUs</a:t>
            </a:r>
          </a:p>
        </p:txBody>
      </p:sp>
    </p:spTree>
    <p:extLst>
      <p:ext uri="{BB962C8B-B14F-4D97-AF65-F5344CB8AC3E}">
        <p14:creationId xmlns:p14="http://schemas.microsoft.com/office/powerpoint/2010/main" val="349581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34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451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9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A6D-7186-41EB-B9A4-403E1A18DADD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1A439-FEAB-43F4-871D-21563F966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15015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7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02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312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njjneb.github.io/dada2/tutorial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den24/2018_Taller_Genomica_ambiental/" TargetMode="Externa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Análisis de comunidades microbianas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PE" noProof="0" dirty="0"/>
              <a:t>Erick Cardenas Poire, </a:t>
            </a:r>
            <a:r>
              <a:rPr lang="es-PE" noProof="0" dirty="0" err="1"/>
              <a:t>Ph</a:t>
            </a:r>
            <a:r>
              <a:rPr lang="es-PE" noProof="0" dirty="0"/>
              <a:t>. D.</a:t>
            </a:r>
          </a:p>
          <a:p>
            <a:pPr algn="ctr"/>
            <a:r>
              <a:rPr lang="es-PE" noProof="0" dirty="0"/>
              <a:t>Microbiome Insights Inc.</a:t>
            </a:r>
          </a:p>
          <a:p>
            <a:pPr algn="ctr"/>
            <a:r>
              <a:rPr lang="es-PE" noProof="0" dirty="0"/>
              <a:t>Vancouver + Toronto, Canadá</a:t>
            </a:r>
          </a:p>
          <a:p>
            <a:pPr algn="ctr"/>
            <a:r>
              <a:rPr lang="es-PE" noProof="0" dirty="0"/>
              <a:t>www.linkedin.com/in/erickcardenas/</a:t>
            </a:r>
          </a:p>
        </p:txBody>
      </p:sp>
    </p:spTree>
    <p:extLst>
      <p:ext uri="{BB962C8B-B14F-4D97-AF65-F5344CB8AC3E}">
        <p14:creationId xmlns:p14="http://schemas.microsoft.com/office/powerpoint/2010/main" val="424854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86600" y="6522831"/>
            <a:ext cx="358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solidFill>
                  <a:prstClr val="black"/>
                </a:solidFill>
                <a:latin typeface="Calibri"/>
              </a:rPr>
              <a:t>Cannone</a:t>
            </a:r>
            <a:r>
              <a:rPr lang="en-AU" sz="1600" dirty="0">
                <a:solidFill>
                  <a:prstClr val="black"/>
                </a:solidFill>
                <a:latin typeface="Calibri"/>
              </a:rPr>
              <a:t>, 2002. BMC Bioinformatics. 3:2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3438" t="4338" r="6358" b="8855"/>
          <a:stretch/>
        </p:blipFill>
        <p:spPr bwMode="auto">
          <a:xfrm>
            <a:off x="5248276" y="206537"/>
            <a:ext cx="4884921" cy="620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28801" y="685800"/>
            <a:ext cx="3419475" cy="45100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Función esencial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Altamente conservado (1°, 2°)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No transmisión horizontal*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dirty="0"/>
              <a:t>Regiones </a:t>
            </a:r>
            <a:r>
              <a:rPr lang="es-PE" sz="2000" noProof="0" dirty="0"/>
              <a:t>altamente conservadas (cebadores o primes) y regiones variables (información)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~ 1500 bases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Numero de copias variable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No hay </a:t>
            </a:r>
            <a:r>
              <a:rPr lang="es-PE" sz="2000" noProof="0" dirty="0" err="1"/>
              <a:t>primers</a:t>
            </a:r>
            <a:r>
              <a:rPr lang="es-PE" sz="2000" noProof="0" dirty="0"/>
              <a:t> universales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dirty="0"/>
              <a:t>Pueden variar dentro de un solo organismo</a:t>
            </a:r>
            <a:endParaRPr lang="es-PE" sz="2000" noProof="0" dirty="0"/>
          </a:p>
        </p:txBody>
      </p:sp>
    </p:spTree>
    <p:extLst>
      <p:ext uri="{BB962C8B-B14F-4D97-AF65-F5344CB8AC3E}">
        <p14:creationId xmlns:p14="http://schemas.microsoft.com/office/powerpoint/2010/main" val="13508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- </a:t>
            </a:r>
            <a:r>
              <a:rPr lang="es-PE" noProof="0" dirty="0" err="1"/>
              <a:t>Fingerprinting</a:t>
            </a:r>
            <a:endParaRPr lang="es-P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PE" noProof="0" dirty="0"/>
              <a:t>P</a:t>
            </a:r>
            <a:r>
              <a:rPr lang="es-PE" dirty="0" err="1"/>
              <a:t>roducen</a:t>
            </a:r>
            <a:r>
              <a:rPr lang="es-PE" dirty="0"/>
              <a:t> patrones de bandas/picos basados en organismos presentes</a:t>
            </a:r>
            <a:endParaRPr lang="es-PE" noProof="0" dirty="0"/>
          </a:p>
          <a:p>
            <a:pPr lvl="1"/>
            <a:r>
              <a:rPr lang="es-PE" noProof="0" dirty="0"/>
              <a:t>T-RFLP</a:t>
            </a:r>
          </a:p>
          <a:p>
            <a:pPr lvl="1"/>
            <a:r>
              <a:rPr lang="es-PE" noProof="0" dirty="0"/>
              <a:t>DGGE</a:t>
            </a:r>
          </a:p>
          <a:p>
            <a:pPr>
              <a:buFont typeface="Wingdings" panose="05000000000000000000" pitchFamily="2" charset="2"/>
              <a:buChar char="ü"/>
            </a:pP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No requieren mucha tecnología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Bajo costo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Poca </a:t>
            </a:r>
            <a:r>
              <a:rPr lang="es-PE" noProof="0" dirty="0"/>
              <a:t>resolución</a:t>
            </a:r>
          </a:p>
          <a:p>
            <a:endParaRPr lang="es-PE" noProof="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8F65B90-26D9-4632-9FFC-6F869EE6E03A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 l="15398" t="5072" r="16782" b="725"/>
          <a:stretch>
            <a:fillRect/>
          </a:stretch>
        </p:blipFill>
        <p:spPr bwMode="auto">
          <a:xfrm>
            <a:off x="6172200" y="1358377"/>
            <a:ext cx="3581400" cy="475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10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– </a:t>
            </a:r>
            <a:r>
              <a:rPr lang="es-PE" noProof="0" dirty="0" err="1"/>
              <a:t>Librerias</a:t>
            </a:r>
            <a:r>
              <a:rPr lang="es-PE" noProof="0" dirty="0"/>
              <a:t> de clones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Amp</a:t>
            </a:r>
            <a:r>
              <a:rPr lang="es-PE" dirty="0" err="1"/>
              <a:t>lificación</a:t>
            </a:r>
            <a:r>
              <a:rPr lang="es-PE" dirty="0"/>
              <a:t>  de un gen, clonamiento, y </a:t>
            </a:r>
            <a:r>
              <a:rPr lang="es-PE" dirty="0" err="1"/>
              <a:t>secuenciamiento</a:t>
            </a:r>
            <a:endParaRPr lang="es-PE" noProof="0" dirty="0"/>
          </a:p>
          <a:p>
            <a:r>
              <a:rPr lang="es-PE" dirty="0"/>
              <a:t>Permite identificación y </a:t>
            </a:r>
            <a:r>
              <a:rPr lang="es-PE" noProof="0" dirty="0"/>
              <a:t>análisis filogenético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Alta resolución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Costoso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Trabajoso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Sesgo en clonación</a:t>
            </a:r>
            <a:endParaRPr lang="es-P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FFECD-337D-49DA-AFF3-58C6283E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0"/>
          <a:stretch/>
        </p:blipFill>
        <p:spPr>
          <a:xfrm>
            <a:off x="5791201" y="1371601"/>
            <a:ext cx="4515655" cy="44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contemporáneos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7171" y="1295400"/>
            <a:ext cx="3712029" cy="4876800"/>
          </a:xfrm>
        </p:spPr>
        <p:txBody>
          <a:bodyPr>
            <a:normAutofit fontScale="92500" lnSpcReduction="10000"/>
          </a:bodyPr>
          <a:lstStyle/>
          <a:p>
            <a:r>
              <a:rPr lang="es-PE" dirty="0" err="1"/>
              <a:t>Secuenciamiento</a:t>
            </a:r>
            <a:r>
              <a:rPr lang="es-PE" dirty="0"/>
              <a:t> paralelo masivo</a:t>
            </a: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Alta resolución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Alto rendimiento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No hay </a:t>
            </a:r>
            <a:r>
              <a:rPr lang="es-PE" dirty="0" err="1"/>
              <a:t>primers</a:t>
            </a:r>
            <a:r>
              <a:rPr lang="es-PE" dirty="0"/>
              <a:t> </a:t>
            </a:r>
            <a:r>
              <a:rPr lang="es-PE" noProof="0" dirty="0"/>
              <a:t>universales</a:t>
            </a:r>
          </a:p>
          <a:p>
            <a:pPr>
              <a:buFont typeface="Wingdings" panose="05000000000000000000" pitchFamily="2" charset="2"/>
              <a:buChar char="û"/>
            </a:pPr>
            <a:endParaRPr lang="es-PE" dirty="0"/>
          </a:p>
          <a:p>
            <a:pPr marL="0" indent="0">
              <a:buNone/>
            </a:pPr>
            <a:r>
              <a:rPr lang="es-PE" dirty="0"/>
              <a:t>Acelerado entendimiento del rol de microorganismos en muchos ambientes</a:t>
            </a:r>
            <a:endParaRPr lang="es-PE" noProof="0" dirty="0"/>
          </a:p>
          <a:p>
            <a:pPr lvl="1"/>
            <a:endParaRPr lang="es-PE" noProof="0" dirty="0"/>
          </a:p>
        </p:txBody>
      </p:sp>
      <p:sp>
        <p:nvSpPr>
          <p:cNvPr id="4" name="AutoShape 2" descr="https://www.genome.gov/images/content/costpermb_2017.jpg">
            <a:extLst>
              <a:ext uri="{FF2B5EF4-FFF2-40B4-BE49-F238E27FC236}">
                <a16:creationId xmlns:a16="http://schemas.microsoft.com/office/drawing/2014/main" id="{52C43DB0-012A-4F36-8835-8E5F208A6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CCB2C93-8A35-47E7-96B2-0D52D5249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3511" r="19883" b="1573"/>
          <a:stretch/>
        </p:blipFill>
        <p:spPr bwMode="auto">
          <a:xfrm>
            <a:off x="5638801" y="1695450"/>
            <a:ext cx="5802084" cy="3384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0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7500" r="6667" b="12520"/>
          <a:stretch>
            <a:fillRect/>
          </a:stretch>
        </p:blipFill>
        <p:spPr bwMode="auto">
          <a:xfrm>
            <a:off x="2514601" y="1248792"/>
            <a:ext cx="7210777" cy="378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85860"/>
          <a:stretch>
            <a:fillRect/>
          </a:stretch>
        </p:blipFill>
        <p:spPr bwMode="auto">
          <a:xfrm>
            <a:off x="1676400" y="5181601"/>
            <a:ext cx="8991600" cy="65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057400" y="584670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prstClr val="black"/>
                </a:solidFill>
                <a:latin typeface="Calibri"/>
              </a:rPr>
              <a:t>Wang Q,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Garrity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GM, Tiedje JM, Cole JR.</a:t>
            </a:r>
          </a:p>
          <a:p>
            <a:r>
              <a:rPr lang="en-AU" dirty="0" err="1">
                <a:solidFill>
                  <a:prstClr val="black"/>
                </a:solidFill>
                <a:latin typeface="Calibri"/>
              </a:rPr>
              <a:t>Appl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Environ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Microbiol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. 2007 Aug;73(16):5261-7.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Epub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2007 Jun 22.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Las </a:t>
            </a:r>
            <a:r>
              <a:rPr lang="en-AU" dirty="0" err="1"/>
              <a:t>regiones</a:t>
            </a:r>
            <a:r>
              <a:rPr lang="en-AU" dirty="0"/>
              <a:t> del gen 16S rRNA </a:t>
            </a:r>
            <a:r>
              <a:rPr lang="en-AU" dirty="0" err="1"/>
              <a:t>proveen</a:t>
            </a:r>
            <a:r>
              <a:rPr lang="en-AU" dirty="0"/>
              <a:t> </a:t>
            </a:r>
            <a:r>
              <a:rPr lang="en-AU" dirty="0" err="1"/>
              <a:t>diferentes</a:t>
            </a:r>
            <a:r>
              <a:rPr lang="en-AU" dirty="0"/>
              <a:t> </a:t>
            </a:r>
            <a:r>
              <a:rPr lang="en-AU" dirty="0" err="1"/>
              <a:t>cantidades</a:t>
            </a:r>
            <a:r>
              <a:rPr lang="en-AU" dirty="0"/>
              <a:t> de </a:t>
            </a:r>
            <a:r>
              <a:rPr lang="es-PE" dirty="0"/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312730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Herramientas para el </a:t>
            </a:r>
            <a:r>
              <a:rPr lang="es-PE" noProof="0" dirty="0" err="1"/>
              <a:t>anális</a:t>
            </a:r>
            <a:r>
              <a:rPr lang="es-PE" dirty="0" err="1"/>
              <a:t>is</a:t>
            </a:r>
            <a:r>
              <a:rPr lang="es-PE" dirty="0"/>
              <a:t> de 16S</a:t>
            </a:r>
            <a:endParaRPr lang="es-P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51709" y="1371601"/>
            <a:ext cx="4382747" cy="4510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b="1" noProof="0" dirty="0"/>
              <a:t>Características:</a:t>
            </a:r>
          </a:p>
          <a:p>
            <a:r>
              <a:rPr lang="es-PE" sz="2400" noProof="0" dirty="0"/>
              <a:t>Información está organizada bajo estructura taxonómica</a:t>
            </a:r>
          </a:p>
          <a:p>
            <a:r>
              <a:rPr lang="es-PE" sz="2400" dirty="0"/>
              <a:t>Secuencias están alineadas</a:t>
            </a:r>
            <a:endParaRPr lang="es-PE" sz="2400" noProof="0" dirty="0"/>
          </a:p>
          <a:p>
            <a:r>
              <a:rPr lang="es-PE" sz="2400" dirty="0"/>
              <a:t>Secuencias han pasado control de calidad</a:t>
            </a:r>
            <a:endParaRPr lang="es-PE" sz="2400" noProof="0" dirty="0"/>
          </a:p>
          <a:p>
            <a:r>
              <a:rPr lang="es-PE" sz="2400" noProof="0" dirty="0"/>
              <a:t>Metadatos</a:t>
            </a:r>
          </a:p>
          <a:p>
            <a:r>
              <a:rPr lang="es-PE" sz="2400" dirty="0"/>
              <a:t>Herramientas </a:t>
            </a:r>
            <a:r>
              <a:rPr lang="es-PE" sz="2400" dirty="0" err="1"/>
              <a:t>espcializadas</a:t>
            </a:r>
            <a:endParaRPr lang="es-PE" sz="2400" noProof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057" t="11000" r="82469" b="72888"/>
          <a:stretch>
            <a:fillRect/>
          </a:stretch>
        </p:blipFill>
        <p:spPr bwMode="auto">
          <a:xfrm>
            <a:off x="6854738" y="2068574"/>
            <a:ext cx="2031175" cy="124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9228" t="15000" r="65331" b="75294"/>
          <a:stretch>
            <a:fillRect/>
          </a:stretch>
        </p:blipFill>
        <p:spPr bwMode="auto">
          <a:xfrm>
            <a:off x="7928266" y="3547784"/>
            <a:ext cx="2315817" cy="90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R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37" y="4772745"/>
            <a:ext cx="1524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24601" y="1371600"/>
            <a:ext cx="4142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prstClr val="black"/>
                </a:solidFill>
                <a:latin typeface="Helvetica Neue" panose="02000503000000020004" pitchFamily="2"/>
              </a:rPr>
              <a:t>Specialized  Databases</a:t>
            </a:r>
            <a:endParaRPr lang="en-US" sz="2800" b="1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430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7696200" cy="914400"/>
          </a:xfrm>
        </p:spPr>
        <p:txBody>
          <a:bodyPr>
            <a:noAutofit/>
          </a:bodyPr>
          <a:lstStyle/>
          <a:p>
            <a:r>
              <a:rPr lang="es-PE" sz="2400" noProof="0" dirty="0"/>
              <a:t>Plataformas de procesamiento y </a:t>
            </a:r>
            <a:r>
              <a:rPr lang="es-PE" sz="2400" noProof="0" dirty="0" err="1"/>
              <a:t>analisis</a:t>
            </a:r>
            <a:r>
              <a:rPr lang="es-PE" sz="2400" noProof="0" dirty="0"/>
              <a:t> de ARNr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PE" sz="2800" b="1" noProof="0" dirty="0" err="1"/>
              <a:t>Caracteristicas</a:t>
            </a:r>
            <a:r>
              <a:rPr lang="es-PE" sz="2800" b="1" noProof="0" dirty="0"/>
              <a:t>:</a:t>
            </a:r>
          </a:p>
          <a:p>
            <a:r>
              <a:rPr lang="es-PE" sz="2400" noProof="0" dirty="0" err="1"/>
              <a:t>Inco</a:t>
            </a:r>
            <a:r>
              <a:rPr lang="es-PE" sz="2400" dirty="0" err="1"/>
              <a:t>rporan</a:t>
            </a:r>
            <a:r>
              <a:rPr lang="es-PE" sz="2400" dirty="0"/>
              <a:t> herramientas de diferentes fuentes</a:t>
            </a:r>
            <a:endParaRPr lang="es-PE" sz="2400" noProof="0" dirty="0"/>
          </a:p>
          <a:p>
            <a:r>
              <a:rPr lang="es-PE" sz="2400" dirty="0"/>
              <a:t>Procesamiento se puede hacer en computadoras propias</a:t>
            </a:r>
          </a:p>
          <a:p>
            <a:r>
              <a:rPr lang="es-PE" sz="2400" noProof="0" dirty="0" err="1"/>
              <a:t>Desafios</a:t>
            </a:r>
            <a:r>
              <a:rPr lang="es-PE" sz="2400" noProof="0" dirty="0"/>
              <a:t>:</a:t>
            </a:r>
          </a:p>
          <a:p>
            <a:pPr lvl="1"/>
            <a:r>
              <a:rPr lang="es-PE" sz="2200" noProof="0" dirty="0"/>
              <a:t>Instalación</a:t>
            </a:r>
          </a:p>
          <a:p>
            <a:pPr lvl="1"/>
            <a:r>
              <a:rPr lang="es-PE" sz="2200" dirty="0"/>
              <a:t>Requieren muchos recursos</a:t>
            </a:r>
          </a:p>
          <a:p>
            <a:pPr lvl="1"/>
            <a:r>
              <a:rPr lang="es-PE" sz="2200" noProof="0" dirty="0"/>
              <a:t>Parámetros y resultados pueden cambiar en el tiempo</a:t>
            </a:r>
          </a:p>
          <a:p>
            <a:pPr lvl="1"/>
            <a:r>
              <a:rPr lang="es-PE" sz="2200" noProof="0" dirty="0"/>
              <a:t>Opciones predeterminadas no son siempre transparentes</a:t>
            </a:r>
          </a:p>
        </p:txBody>
      </p:sp>
      <p:pic>
        <p:nvPicPr>
          <p:cNvPr id="6148" name="Picture 4" descr="QI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5042"/>
            <a:ext cx="3545598" cy="11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074316"/>
            <a:ext cx="284299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46407-1C52-4724-B5C0-3F313C3090BA}"/>
              </a:ext>
            </a:extLst>
          </p:cNvPr>
          <p:cNvSpPr txBox="1"/>
          <p:nvPr/>
        </p:nvSpPr>
        <p:spPr>
          <a:xfrm>
            <a:off x="7086600" y="4876801"/>
            <a:ext cx="324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solidFill>
                  <a:prstClr val="black"/>
                </a:solidFill>
                <a:latin typeface="Calibri"/>
                <a:hlinkClick r:id="rId4"/>
              </a:rPr>
              <a:t>DADA2</a:t>
            </a:r>
            <a:endParaRPr lang="es-PE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20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0254" y="1915490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limpios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9542" y="5509040"/>
            <a:ext cx="1331259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Análisis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diversidad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200400" y="2347132"/>
            <a:ext cx="86083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4358497" y="3528822"/>
            <a:ext cx="999658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026483" y="236212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 rot="5400000">
            <a:off x="9292527" y="3423471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1983206"/>
            <a:ext cx="1447800" cy="1138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crudos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99541" y="2004219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Secuncias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alineadas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83407" y="2086108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36155" y="4052455"/>
            <a:ext cx="1203398" cy="830997"/>
          </a:xfrm>
          <a:prstGeom prst="rect">
            <a:avLst/>
          </a:prstGeom>
          <a:ln w="539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(OTUs)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7856" y="4440849"/>
            <a:ext cx="1560945" cy="1142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Clasificación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taxonomica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6" name="Right Arrow 45"/>
          <p:cNvSpPr/>
          <p:nvPr/>
        </p:nvSpPr>
        <p:spPr>
          <a:xfrm rot="5400000">
            <a:off x="9292527" y="4853788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6624" y="457200"/>
            <a:ext cx="1256146" cy="6617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Filogenia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8" name="Right Arrow 47"/>
          <p:cNvSpPr/>
          <p:nvPr/>
        </p:nvSpPr>
        <p:spPr>
          <a:xfrm rot="16200000">
            <a:off x="6971673" y="1330739"/>
            <a:ext cx="711885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638800" y="234713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400" y="264866"/>
            <a:ext cx="440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Flujo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información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3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21" grpId="0" animBg="1"/>
      <p:bldP spid="28" grpId="0" animBg="1"/>
      <p:bldP spid="3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Resumen</a:t>
            </a:r>
            <a:r>
              <a:rPr lang="en-AU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Gene </a:t>
            </a:r>
            <a:r>
              <a:rPr lang="en-AU" sz="2400" dirty="0" err="1"/>
              <a:t>RNAr</a:t>
            </a:r>
            <a:r>
              <a:rPr lang="en-AU" sz="2400" dirty="0"/>
              <a:t> 16S es </a:t>
            </a:r>
            <a:r>
              <a:rPr lang="en-AU" sz="2400" dirty="0" err="1"/>
              <a:t>el</a:t>
            </a:r>
            <a:r>
              <a:rPr lang="en-AU" sz="2400" dirty="0"/>
              <a:t> </a:t>
            </a:r>
            <a:r>
              <a:rPr lang="en-AU" sz="2400" dirty="0" err="1"/>
              <a:t>marcador</a:t>
            </a:r>
            <a:r>
              <a:rPr lang="en-AU" sz="2400" dirty="0"/>
              <a:t> </a:t>
            </a:r>
            <a:r>
              <a:rPr lang="en-AU" sz="2400" dirty="0" err="1"/>
              <a:t>filogenetico</a:t>
            </a:r>
            <a:r>
              <a:rPr lang="en-AU" sz="2400" dirty="0"/>
              <a:t> </a:t>
            </a:r>
            <a:r>
              <a:rPr lang="en-AU" sz="2400" dirty="0" err="1"/>
              <a:t>preferido</a:t>
            </a:r>
            <a:r>
              <a:rPr lang="en-AU" sz="2400" dirty="0"/>
              <a:t> </a:t>
            </a:r>
            <a:r>
              <a:rPr lang="en-AU" sz="2400" dirty="0" err="1"/>
              <a:t>por</a:t>
            </a:r>
            <a:r>
              <a:rPr lang="en-AU" sz="2400" dirty="0"/>
              <a:t> </a:t>
            </a:r>
            <a:r>
              <a:rPr lang="en-AU" sz="2400" dirty="0" err="1"/>
              <a:t>su</a:t>
            </a:r>
            <a:r>
              <a:rPr lang="en-AU" sz="2400" dirty="0"/>
              <a:t> </a:t>
            </a:r>
            <a:r>
              <a:rPr lang="en-AU" sz="2400" dirty="0" err="1"/>
              <a:t>distribucion</a:t>
            </a:r>
            <a:r>
              <a:rPr lang="en-AU" sz="2400" dirty="0"/>
              <a:t>, </a:t>
            </a:r>
            <a:r>
              <a:rPr lang="en-AU" sz="2400" dirty="0" err="1"/>
              <a:t>tamaño</a:t>
            </a:r>
            <a:r>
              <a:rPr lang="en-AU" sz="2400" dirty="0"/>
              <a:t>, y </a:t>
            </a:r>
            <a:r>
              <a:rPr lang="en-AU" sz="2400" dirty="0" err="1"/>
              <a:t>conservacion</a:t>
            </a:r>
            <a:r>
              <a:rPr lang="en-AU" sz="2400" dirty="0"/>
              <a:t>.</a:t>
            </a:r>
          </a:p>
          <a:p>
            <a:r>
              <a:rPr lang="en-AU" sz="2400" dirty="0"/>
              <a:t> gene is the preferred phylogenetic marker</a:t>
            </a:r>
          </a:p>
          <a:p>
            <a:r>
              <a:rPr lang="en-AU" sz="2400" dirty="0"/>
              <a:t>OTUs are proxy for species</a:t>
            </a:r>
          </a:p>
          <a:p>
            <a:r>
              <a:rPr lang="en-AU" sz="2400" dirty="0"/>
              <a:t>97% = Species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AU" sz="2400" dirty="0" err="1"/>
              <a:t>Existen</a:t>
            </a:r>
            <a:r>
              <a:rPr lang="en-AU" sz="2400" dirty="0"/>
              <a:t> </a:t>
            </a:r>
            <a:r>
              <a:rPr lang="en-AU" sz="2400" dirty="0" err="1"/>
              <a:t>herramientas</a:t>
            </a:r>
            <a:r>
              <a:rPr lang="en-AU" sz="2400" dirty="0"/>
              <a:t> </a:t>
            </a:r>
            <a:r>
              <a:rPr lang="en-AU" sz="2400" dirty="0" err="1"/>
              <a:t>especializades</a:t>
            </a:r>
            <a:r>
              <a:rPr lang="en-AU" sz="2400" dirty="0"/>
              <a:t> y </a:t>
            </a:r>
            <a:r>
              <a:rPr lang="en-AU" sz="2400" dirty="0" err="1"/>
              <a:t>procesos</a:t>
            </a:r>
            <a:r>
              <a:rPr lang="en-AU" sz="2400" dirty="0"/>
              <a:t> </a:t>
            </a:r>
            <a:r>
              <a:rPr lang="en-AU" sz="2400" dirty="0" err="1"/>
              <a:t>necesarios</a:t>
            </a:r>
            <a:r>
              <a:rPr lang="en-AU" sz="2400" dirty="0"/>
              <a:t> para </a:t>
            </a:r>
            <a:r>
              <a:rPr lang="en-AU" sz="2400" dirty="0" err="1"/>
              <a:t>procesar</a:t>
            </a:r>
            <a:r>
              <a:rPr lang="en-AU" sz="2400" dirty="0"/>
              <a:t> </a:t>
            </a:r>
            <a:r>
              <a:rPr lang="en-AU" sz="2400" dirty="0" err="1"/>
              <a:t>muestras</a:t>
            </a:r>
            <a:r>
              <a:rPr lang="en-AU" sz="2400" dirty="0"/>
              <a:t> de </a:t>
            </a:r>
            <a:r>
              <a:rPr lang="en-AU" sz="2400" dirty="0" err="1"/>
              <a:t>una</a:t>
            </a:r>
            <a:r>
              <a:rPr lang="en-AU" sz="2400" dirty="0"/>
              <a:t> </a:t>
            </a:r>
            <a:r>
              <a:rPr lang="en-AU" sz="2400" dirty="0" err="1"/>
              <a:t>manera</a:t>
            </a:r>
            <a:r>
              <a:rPr lang="en-AU" sz="2400" dirty="0"/>
              <a:t> </a:t>
            </a:r>
            <a:r>
              <a:rPr lang="en-AU" sz="2400" dirty="0" err="1"/>
              <a:t>rigurosa</a:t>
            </a:r>
            <a:endParaRPr lang="en-AU" sz="2400" dirty="0"/>
          </a:p>
          <a:p>
            <a:r>
              <a:rPr lang="en-AU" sz="2400" dirty="0" err="1"/>
              <a:t>Resultados</a:t>
            </a:r>
            <a:r>
              <a:rPr lang="en-AU" sz="2400" dirty="0"/>
              <a:t> </a:t>
            </a:r>
            <a:r>
              <a:rPr lang="en-AU" sz="2400" dirty="0" err="1"/>
              <a:t>dependen</a:t>
            </a:r>
            <a:r>
              <a:rPr lang="en-AU" sz="2400" dirty="0"/>
              <a:t> de </a:t>
            </a:r>
            <a:r>
              <a:rPr lang="en-AU" sz="2400" dirty="0" err="1"/>
              <a:t>los</a:t>
            </a:r>
            <a:r>
              <a:rPr lang="en-AU" sz="2400" dirty="0"/>
              <a:t> </a:t>
            </a:r>
            <a:r>
              <a:rPr lang="en-AU" sz="2400" dirty="0" err="1"/>
              <a:t>metodos</a:t>
            </a:r>
            <a:r>
              <a:rPr lang="en-AU" sz="2400" dirty="0"/>
              <a:t> </a:t>
            </a:r>
            <a:r>
              <a:rPr lang="en-AU" sz="2400" dirty="0" err="1"/>
              <a:t>usados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20398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¿Qué entendemos por diversidad?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029" y="1285672"/>
            <a:ext cx="9970851" cy="5181600"/>
          </a:xfrm>
        </p:spPr>
        <p:txBody>
          <a:bodyPr>
            <a:normAutofit fontScale="92500" lnSpcReduction="1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Biodiversidad (Wiki)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Totalidad de genes, especias, y ecosistemas de una región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/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 err="1"/>
              <a:t>Magurran</a:t>
            </a:r>
            <a:r>
              <a:rPr lang="es-PE" sz="2000" noProof="0" dirty="0"/>
              <a:t>: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La variedad y abundancia de especies en una unidad definida de estudio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alfa: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Diversidad en una unidad espacial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Dentro de la comunidad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>
                <a:cs typeface="Times" pitchFamily="1" charset="0"/>
                <a:sym typeface="Times" pitchFamily="1" charset="0"/>
              </a:rPr>
              <a:t>Diversidad beta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Medida de cómo  difieren dos o más unidades espaciales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800" noProof="0" dirty="0">
                <a:cs typeface="Times" pitchFamily="1" charset="0"/>
                <a:sym typeface="Times" pitchFamily="1" charset="0"/>
              </a:rPr>
              <a:t>Entre comunidades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gama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/>
              <a:t>Diversidad de paisajes</a:t>
            </a:r>
            <a:endParaRPr lang="es-PE" sz="1500" noProof="0" dirty="0"/>
          </a:p>
        </p:txBody>
      </p:sp>
    </p:spTree>
    <p:extLst>
      <p:ext uri="{BB962C8B-B14F-4D97-AF65-F5344CB8AC3E}">
        <p14:creationId xmlns:p14="http://schemas.microsoft.com/office/powerpoint/2010/main" val="227576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A54-AFB1-2A6D-4B7D-59FD7EBDD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noProof="0" dirty="0"/>
          </a:p>
        </p:txBody>
      </p:sp>
      <p:pic>
        <p:nvPicPr>
          <p:cNvPr id="5" name="Content Placeholder 4" descr="A group of people posing under a tree">
            <a:extLst>
              <a:ext uri="{FF2B5EF4-FFF2-40B4-BE49-F238E27FC236}">
                <a16:creationId xmlns:a16="http://schemas.microsoft.com/office/drawing/2014/main" id="{6D53DB7C-B5B0-9D06-B428-233093374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b="7900"/>
          <a:stretch/>
        </p:blipFill>
        <p:spPr>
          <a:xfrm>
            <a:off x="406400" y="1141399"/>
            <a:ext cx="5043424" cy="3301292"/>
          </a:xfrm>
        </p:spPr>
      </p:pic>
      <p:pic>
        <p:nvPicPr>
          <p:cNvPr id="7" name="Picture 6" descr="A group of people sitting on a concrete ledge">
            <a:extLst>
              <a:ext uri="{FF2B5EF4-FFF2-40B4-BE49-F238E27FC236}">
                <a16:creationId xmlns:a16="http://schemas.microsoft.com/office/drawing/2014/main" id="{B7F25423-BAB6-54A5-2C16-42E8F8B64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2" t="6565" r="10814" b="15657"/>
          <a:stretch/>
        </p:blipFill>
        <p:spPr>
          <a:xfrm>
            <a:off x="5818909" y="2147610"/>
            <a:ext cx="5153892" cy="3551226"/>
          </a:xfrm>
          <a:prstGeom prst="rect">
            <a:avLst/>
          </a:prstGeom>
        </p:spPr>
      </p:pic>
      <p:pic>
        <p:nvPicPr>
          <p:cNvPr id="1026" name="Picture 2" descr="National Agrarian University - Wikipedia">
            <a:extLst>
              <a:ext uri="{FF2B5EF4-FFF2-40B4-BE49-F238E27FC236}">
                <a16:creationId xmlns:a16="http://schemas.microsoft.com/office/drawing/2014/main" id="{E4A6DE88-537D-92B9-7FE0-27BF6C2B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298" y="1076037"/>
            <a:ext cx="2031003" cy="242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9EDFC6-80CD-E8E0-4173-9B4016F6B339}"/>
              </a:ext>
            </a:extLst>
          </p:cNvPr>
          <p:cNvSpPr txBox="1"/>
          <p:nvPr/>
        </p:nvSpPr>
        <p:spPr>
          <a:xfrm>
            <a:off x="1357745" y="5043055"/>
            <a:ext cx="165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 B.S. </a:t>
            </a:r>
            <a:r>
              <a:rPr lang="en-US" b="1" dirty="0" err="1"/>
              <a:t>Biología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269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438400" y="1295400"/>
            <a:ext cx="7162800" cy="1295400"/>
          </a:xfrm>
        </p:spPr>
        <p:txBody>
          <a:bodyPr>
            <a:normAutofit/>
          </a:bodyPr>
          <a:lstStyle/>
          <a:p>
            <a:r>
              <a:rPr lang="es-PE" sz="2400" noProof="0" dirty="0"/>
              <a:t>Riqueza (S): Número de especies diferentes</a:t>
            </a:r>
          </a:p>
          <a:p>
            <a:r>
              <a:rPr lang="es-PE" sz="2400" noProof="0" dirty="0"/>
              <a:t>Igualdad (</a:t>
            </a:r>
            <a:r>
              <a:rPr lang="es-PE" sz="2400" noProof="0" dirty="0" err="1"/>
              <a:t>Evenness</a:t>
            </a:r>
            <a:r>
              <a:rPr lang="es-PE" sz="2400" noProof="0" dirty="0"/>
              <a:t>): Similitud de la abundancia de especies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48768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Helvetica Neue" panose="02000503000000020004" pitchFamily="2"/>
              </a:rPr>
              <a:t>Richness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Helvetica Neue" panose="02000503000000020004" pitchFamily="2"/>
              </a:rPr>
              <a:t>Evenness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05201" y="2971801"/>
            <a:ext cx="4985079" cy="1500169"/>
            <a:chOff x="1524000" y="2667000"/>
            <a:chExt cx="5715000" cy="2057400"/>
          </a:xfrm>
        </p:grpSpPr>
        <p:sp>
          <p:nvSpPr>
            <p:cNvPr id="4" name="Oval 3"/>
            <p:cNvSpPr/>
            <p:nvPr/>
          </p:nvSpPr>
          <p:spPr>
            <a:xfrm>
              <a:off x="20574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895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146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2860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480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288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667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4770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818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791200" y="4191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934200" y="3352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5532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0" y="3429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24000" y="2971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8674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1336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48600" y="4866382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0" y="4866382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5080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de 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SzPct val="80000"/>
            </a:pPr>
            <a:r>
              <a:rPr lang="es-PE" sz="2800" noProof="0" dirty="0"/>
              <a:t>Medida que considera uno o más componentes de la diversidad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Shannon (H’) 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Simpson (D)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Chao1</a:t>
            </a:r>
          </a:p>
          <a:p>
            <a:endParaRPr lang="es-PE" sz="2800" noProof="0" dirty="0"/>
          </a:p>
        </p:txBody>
      </p:sp>
    </p:spTree>
    <p:extLst>
      <p:ext uri="{BB962C8B-B14F-4D97-AF65-F5344CB8AC3E}">
        <p14:creationId xmlns:p14="http://schemas.microsoft.com/office/powerpoint/2010/main" val="272392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0"/>
            <a:ext cx="9753600" cy="914400"/>
          </a:xfrm>
        </p:spPr>
        <p:txBody>
          <a:bodyPr>
            <a:normAutofit/>
          </a:bodyPr>
          <a:lstStyle/>
          <a:p>
            <a:r>
              <a:rPr lang="es-PE" noProof="0" dirty="0" err="1"/>
              <a:t>Indice</a:t>
            </a:r>
            <a:r>
              <a:rPr lang="es-PE" noProof="0" dirty="0"/>
              <a:t> de diversidad de Shannon (H’)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201" y="3027364"/>
            <a:ext cx="4918075" cy="1990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281364" y="2057401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7000" y="17526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01000" y="2514600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 err="1"/>
              <a:t>Indice</a:t>
            </a:r>
            <a:r>
              <a:rPr lang="es-PE" noProof="0" dirty="0"/>
              <a:t> de Simpson (D)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5417404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Probabilidad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escoger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miembros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la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misma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tomar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azar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524001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𝑆</m:t>
                          </m:r>
                        </m:sup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6705600" y="2478822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D4C65-DBD3-41C7-8DBF-A99E4F74A2B3}"/>
              </a:ext>
            </a:extLst>
          </p:cNvPr>
          <p:cNvSpPr txBox="1"/>
          <p:nvPr/>
        </p:nvSpPr>
        <p:spPr>
          <a:xfrm>
            <a:off x="4267201" y="1854607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08570-2D21-AD8B-39D2-5BAA81BFD506}"/>
              </a:ext>
            </a:extLst>
          </p:cNvPr>
          <p:cNvSpPr txBox="1"/>
          <p:nvPr/>
        </p:nvSpPr>
        <p:spPr>
          <a:xfrm>
            <a:off x="6363709" y="1628775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007862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72200" y="1219200"/>
            <a:ext cx="40005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1017588" algn="l"/>
                <a:tab pos="1509713" algn="l"/>
                <a:tab pos="1017588" algn="l"/>
              </a:tabLst>
            </a:pPr>
            <a:r>
              <a:rPr lang="es-PE" noProof="0" dirty="0" err="1"/>
              <a:t>Indice</a:t>
            </a:r>
            <a:r>
              <a:rPr lang="es-PE" noProof="0" dirty="0"/>
              <a:t> Chao1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0" name="Rectangle 4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ln/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Estimado de la riqueza </a:t>
                </a:r>
                <a:r>
                  <a:rPr lang="es-PE" sz="2400" noProof="0" dirty="0" err="1"/>
                  <a:t>todal</a:t>
                </a:r>
                <a:r>
                  <a:rPr lang="es-PE" sz="2400" noProof="0" dirty="0"/>
                  <a:t> de la comunidad usando frecuencia  de especies raras</a:t>
                </a:r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𝑜𝑏𝑠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PE" sz="3200" i="1" noProof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PE" sz="32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s-PE" sz="3200" i="1" baseline="30000" noProof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2 </m:t>
                                  </m:r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s-PE" sz="32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endParaRPr lang="es-PE" sz="24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Puede sobrestimar la diversidad por errores de secuenciación</a:t>
                </a:r>
              </a:p>
            </p:txBody>
          </p:sp>
        </mc:Choice>
        <mc:Fallback>
          <p:sp>
            <p:nvSpPr>
              <p:cNvPr id="5018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blipFill>
                <a:blip r:embed="rId2"/>
                <a:stretch>
                  <a:fillRect l="-2926" t="-1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Especies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</a:t>
                </a:r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observadas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(S</a:t>
                </a:r>
                <a:r>
                  <a:rPr lang="en-AU" sz="2000" baseline="-25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obs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) = 5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Singletons (a) =  2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Doubletons (b) = 1</a:t>
                </a:r>
              </a:p>
              <a:p>
                <a:pPr marL="0" lvl="2"/>
                <a:endParaRPr lang="en-US" i="1" dirty="0">
                  <a:solidFill>
                    <a:prstClr val="black"/>
                  </a:solidFill>
                  <a:latin typeface="Helvetica Neue" panose="02000503000000020004" pitchFamily="2"/>
                </a:endParaRPr>
              </a:p>
              <a:p>
                <a:pPr marL="0" lvl="2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𝑒𝑠𝑡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=5+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baseline="300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2 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1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= 7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blipFill>
                <a:blip r:embed="rId3"/>
                <a:stretch>
                  <a:fillRect l="-1677" t="-1476" b="-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934200" y="1447800"/>
            <a:ext cx="2438400" cy="2133600"/>
            <a:chOff x="5638800" y="1447800"/>
            <a:chExt cx="2209800" cy="1828800"/>
          </a:xfrm>
        </p:grpSpPr>
        <p:sp>
          <p:nvSpPr>
            <p:cNvPr id="8" name="Oval 7"/>
            <p:cNvSpPr/>
            <p:nvPr/>
          </p:nvSpPr>
          <p:spPr>
            <a:xfrm>
              <a:off x="5638800" y="1447800"/>
              <a:ext cx="2209800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04858" y="1824318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4726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609806" y="2160494"/>
              <a:ext cx="269966" cy="2241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105722" y="2870200"/>
              <a:ext cx="269966" cy="2241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352212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00238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18968" y="2823882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72349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003017" y="1917700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7898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ranking y abundancia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441562" y="1600200"/>
            <a:ext cx="3544710" cy="4876800"/>
          </a:xfrm>
        </p:spPr>
        <p:txBody>
          <a:bodyPr>
            <a:noAutofit/>
          </a:bodyPr>
          <a:lstStyle/>
          <a:p>
            <a:r>
              <a:rPr lang="es-PE" sz="2400" dirty="0"/>
              <a:t>Comparar riqueza e igualdad</a:t>
            </a:r>
          </a:p>
          <a:p>
            <a:r>
              <a:rPr lang="es-PE" sz="2400" dirty="0"/>
              <a:t>Pendientes elevadas sugieren presiones fuertes de selección</a:t>
            </a:r>
          </a:p>
          <a:p>
            <a:r>
              <a:rPr lang="es-PE" sz="2400" noProof="0" dirty="0"/>
              <a:t>Curvas pueden indicar distribución de recursos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6019800" y="1447800"/>
          <a:ext cx="441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29400" y="5486400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Species in order of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C95A-CEF5-48AD-BDBF-1ED0940F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95" y="1476447"/>
            <a:ext cx="4195800" cy="3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rarefacción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362200" y="1600200"/>
            <a:ext cx="3124200" cy="4876800"/>
          </a:xfrm>
        </p:spPr>
        <p:txBody>
          <a:bodyPr>
            <a:noAutofit/>
          </a:bodyPr>
          <a:lstStyle/>
          <a:p>
            <a:r>
              <a:rPr lang="es-PE" sz="2200" noProof="0" dirty="0"/>
              <a:t>Útiles para </a:t>
            </a:r>
            <a:r>
              <a:rPr lang="es-PE" sz="2200" dirty="0"/>
              <a:t>c</a:t>
            </a:r>
            <a:r>
              <a:rPr lang="es-PE" sz="2200" noProof="0" dirty="0" err="1"/>
              <a:t>omparar</a:t>
            </a:r>
            <a:r>
              <a:rPr lang="es-PE" sz="2200" noProof="0" dirty="0"/>
              <a:t> diversidad aun cuando hay  diferentes niveles de muestreo</a:t>
            </a:r>
          </a:p>
          <a:p>
            <a:r>
              <a:rPr lang="es-PE" sz="2200" noProof="0" dirty="0"/>
              <a:t>Útiles para saber si muestreo ya está saturado</a:t>
            </a:r>
          </a:p>
        </p:txBody>
      </p:sp>
      <p:pic>
        <p:nvPicPr>
          <p:cNvPr id="81922" name="Picture 2" descr="An external file that holds a picture, illustration, etc.&#10;Object name is zam0120889580004.jpg Object name is zam0120889580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8438" y="1676400"/>
            <a:ext cx="448785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84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Índices de diversidad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sz="2800" noProof="0" dirty="0"/>
              <a:t>Compara diversidad entre comunidades</a:t>
            </a:r>
          </a:p>
          <a:p>
            <a:r>
              <a:rPr lang="es-PE" sz="2800" noProof="0" dirty="0"/>
              <a:t>Rango: 0 – 1 </a:t>
            </a:r>
          </a:p>
          <a:p>
            <a:pPr marL="1435100" lvl="1" indent="0">
              <a:buNone/>
            </a:pPr>
            <a:r>
              <a:rPr lang="es-PE" sz="2600" noProof="0" dirty="0"/>
              <a:t>0 = 100% similitud, 0% distancia</a:t>
            </a:r>
          </a:p>
          <a:p>
            <a:pPr marL="1435100" lvl="1" indent="0">
              <a:buNone/>
            </a:pPr>
            <a:r>
              <a:rPr lang="es-PE" sz="2600" noProof="0" dirty="0"/>
              <a:t>1 = 0% similitud, 100% distancia</a:t>
            </a:r>
          </a:p>
          <a:p>
            <a:endParaRPr lang="es-PE" sz="2800" noProof="0" dirty="0"/>
          </a:p>
          <a:p>
            <a:r>
              <a:rPr lang="es-PE" sz="2800" noProof="0" dirty="0" err="1"/>
              <a:t>Puden</a:t>
            </a:r>
            <a:r>
              <a:rPr lang="es-PE" sz="2800" noProof="0" dirty="0"/>
              <a:t> utilizar abundancia y presencia/ausencia</a:t>
            </a:r>
          </a:p>
          <a:p>
            <a:r>
              <a:rPr lang="es-PE" sz="2800" dirty="0" err="1"/>
              <a:t>Indices</a:t>
            </a:r>
            <a:r>
              <a:rPr lang="es-PE" sz="2800" dirty="0"/>
              <a:t> usados </a:t>
            </a:r>
            <a:r>
              <a:rPr lang="es-PE" sz="2800" dirty="0" err="1"/>
              <a:t>frequentemente</a:t>
            </a:r>
            <a:endParaRPr lang="es-PE" sz="2800" dirty="0"/>
          </a:p>
          <a:p>
            <a:pPr lvl="1"/>
            <a:r>
              <a:rPr lang="es-PE" sz="2100" noProof="0" dirty="0"/>
              <a:t>Jaccard (Pres/</a:t>
            </a:r>
            <a:r>
              <a:rPr lang="es-PE" sz="2100" noProof="0" dirty="0" err="1"/>
              <a:t>Aus</a:t>
            </a:r>
            <a:r>
              <a:rPr lang="es-PE" sz="2100" noProof="0" dirty="0"/>
              <a:t>.)</a:t>
            </a:r>
          </a:p>
          <a:p>
            <a:pPr lvl="1"/>
            <a:r>
              <a:rPr lang="es-PE" sz="2400" noProof="0" dirty="0"/>
              <a:t>Sørensen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)</a:t>
            </a:r>
          </a:p>
          <a:p>
            <a:pPr lvl="1"/>
            <a:r>
              <a:rPr lang="es-PE" sz="2400" noProof="0" dirty="0"/>
              <a:t>Bray-Curtis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pPr lvl="1"/>
            <a:r>
              <a:rPr lang="es-PE" sz="2400" b="1" noProof="0" dirty="0"/>
              <a:t>Chao-Sørensen </a:t>
            </a:r>
            <a:r>
              <a:rPr lang="es-PE" sz="2400" noProof="0" dirty="0"/>
              <a:t>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86257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de presencia/ausencia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4456112" y="152400"/>
          <a:ext cx="35448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511172" y="311670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975487" y="2052493"/>
            <a:ext cx="588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4186" y="4038601"/>
            <a:ext cx="76962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Jaccard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=  b / (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a+b+c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Sorensen (QS) = 2b /(a+2b+c)) </a:t>
            </a:r>
          </a:p>
          <a:p>
            <a:pPr marL="800100" lvl="1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Da mas peso a las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en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comun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1" y="2052493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7248" y="2042968"/>
            <a:ext cx="510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5175" y="313438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0481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que usan presencia/ausencia y </a:t>
            </a:r>
            <a:br>
              <a:rPr lang="es-PE" noProof="0" dirty="0"/>
            </a:br>
            <a:r>
              <a:rPr lang="es-PE" noProof="0" dirty="0"/>
              <a:t>abundancias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Bray -Curtis</a:t>
            </a:r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Chao-</a:t>
            </a:r>
            <a:r>
              <a:rPr lang="es-PE" noProof="0" dirty="0" err="1"/>
              <a:t>Sorensen</a:t>
            </a:r>
            <a:endParaRPr lang="es-PE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Font typeface="Wingdings" pitchFamily="2" charset="2"/>
              <a:buChar char="q"/>
            </a:pPr>
            <a:endParaRPr lang="en-AU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50436" y="1752601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err="1">
                <a:solidFill>
                  <a:prstClr val="black"/>
                </a:solidFill>
                <a:latin typeface="Calibri"/>
              </a:rPr>
              <a:t>Diferencia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absoluta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abundancies de la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especie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33307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prstClr val="black"/>
                </a:solidFill>
                <a:latin typeface="Calibri"/>
              </a:rPr>
              <a:t>Suma de abundancies de</a:t>
            </a:r>
          </a:p>
          <a:p>
            <a:pPr algn="ctr"/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7D92-E0B7-1D0E-91F9-0255067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East Lansing- </a:t>
            </a:r>
            <a:r>
              <a:rPr lang="es-PE" noProof="0" dirty="0" err="1"/>
              <a:t>Canada</a:t>
            </a:r>
            <a:r>
              <a:rPr lang="es-PE" noProof="0" dirty="0"/>
              <a:t>, Michigan </a:t>
            </a:r>
            <a:r>
              <a:rPr lang="es-PE" noProof="0" dirty="0" err="1"/>
              <a:t>State</a:t>
            </a:r>
            <a:r>
              <a:rPr lang="es-PE" noProof="0" dirty="0"/>
              <a:t> </a:t>
            </a:r>
            <a:r>
              <a:rPr lang="es-PE" noProof="0" dirty="0" err="1"/>
              <a:t>University</a:t>
            </a:r>
            <a:r>
              <a:rPr lang="es-PE" noProof="0" dirty="0"/>
              <a:t>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C080CAF-CEB4-8EA9-05BE-367A46698E99}"/>
              </a:ext>
            </a:extLst>
          </p:cNvPr>
          <p:cNvGrpSpPr>
            <a:grpSpLocks/>
          </p:cNvGrpSpPr>
          <p:nvPr/>
        </p:nvGrpSpPr>
        <p:grpSpPr bwMode="auto">
          <a:xfrm>
            <a:off x="6682509" y="1108363"/>
            <a:ext cx="5029200" cy="5029200"/>
            <a:chOff x="453" y="459"/>
            <a:chExt cx="5047" cy="3466"/>
          </a:xfrm>
        </p:grpSpPr>
        <p:pic>
          <p:nvPicPr>
            <p:cNvPr id="6" name="Picture 6" descr="FigureA2">
              <a:extLst>
                <a:ext uri="{FF2B5EF4-FFF2-40B4-BE49-F238E27FC236}">
                  <a16:creationId xmlns:a16="http://schemas.microsoft.com/office/drawing/2014/main" id="{7C430B04-A5E4-2B4E-3740-A5B68CBBF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3" y="459"/>
              <a:ext cx="5047" cy="3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730A205E-5066-BDD0-C5B0-BB59B31D6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96"/>
              <a:ext cx="480" cy="288"/>
            </a:xfrm>
            <a:prstGeom prst="ellipse">
              <a:avLst/>
            </a:prstGeom>
            <a:noFill/>
            <a:ln w="349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EF2F0474-1903-46AD-464D-0FE068ED5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459"/>
              <a:ext cx="1969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4539A47F-4570-D35E-7370-74BA01DE4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" y="686"/>
              <a:ext cx="1453" cy="26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</p:grpSp>
      <p:pic>
        <p:nvPicPr>
          <p:cNvPr id="4" name="Content Placeholder 3" descr="A picture containing cartoon&#10;&#10;Description automatically generated">
            <a:extLst>
              <a:ext uri="{FF2B5EF4-FFF2-40B4-BE49-F238E27FC236}">
                <a16:creationId xmlns:a16="http://schemas.microsoft.com/office/drawing/2014/main" id="{392446FF-9922-012D-78EC-C3CBDC3F4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91" y="914400"/>
            <a:ext cx="1905000" cy="2857500"/>
          </a:xfrm>
          <a:prstGeom prst="rect">
            <a:avLst/>
          </a:prstGeom>
        </p:spPr>
      </p:pic>
      <p:pic>
        <p:nvPicPr>
          <p:cNvPr id="11" name="Picture 10" descr="A group of people in graduation gowns and cap and gowns&#10;&#10;Description automatically generated with medium confidence">
            <a:extLst>
              <a:ext uri="{FF2B5EF4-FFF2-40B4-BE49-F238E27FC236}">
                <a16:creationId xmlns:a16="http://schemas.microsoft.com/office/drawing/2014/main" id="{9BBF47BD-4689-737C-2C97-AD1A2AF96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2" y="1306067"/>
            <a:ext cx="4093693" cy="30702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88D4A-5FBC-9522-AE68-A1B044F588FC}"/>
              </a:ext>
            </a:extLst>
          </p:cNvPr>
          <p:cNvSpPr txBox="1"/>
          <p:nvPr/>
        </p:nvSpPr>
        <p:spPr>
          <a:xfrm>
            <a:off x="1282587" y="4768004"/>
            <a:ext cx="3131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+ </a:t>
            </a:r>
            <a:r>
              <a:rPr lang="es-EC" b="1" dirty="0" err="1"/>
              <a:t>Ph</a:t>
            </a:r>
            <a:r>
              <a:rPr lang="es-EC" b="1" dirty="0"/>
              <a:t>. D.</a:t>
            </a:r>
          </a:p>
          <a:p>
            <a:r>
              <a:rPr lang="es-EC" b="1" dirty="0"/>
              <a:t>+ Esposa + Hija</a:t>
            </a:r>
          </a:p>
          <a:p>
            <a:r>
              <a:rPr lang="es-EC" b="1" dirty="0"/>
              <a:t>+ 16S </a:t>
            </a:r>
          </a:p>
          <a:p>
            <a:r>
              <a:rPr lang="es-EC" b="1" dirty="0"/>
              <a:t>+ Estadística </a:t>
            </a:r>
          </a:p>
          <a:p>
            <a:r>
              <a:rPr lang="es-EC" b="1" dirty="0"/>
              <a:t>+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453525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 err="1"/>
              <a:t>Tree-based</a:t>
            </a:r>
            <a:r>
              <a:rPr lang="es-PE" noProof="0" dirty="0"/>
              <a:t> </a:t>
            </a:r>
            <a:r>
              <a:rPr lang="es-PE" noProof="0" dirty="0" err="1"/>
              <a:t>indices</a:t>
            </a:r>
            <a:endParaRPr lang="es-PE" sz="24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981200" y="1295400"/>
            <a:ext cx="28194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800" b="1" noProof="0" dirty="0"/>
              <a:t>UNIFRAC</a:t>
            </a:r>
          </a:p>
          <a:p>
            <a:r>
              <a:rPr lang="es-PE" sz="2400" noProof="0" dirty="0" err="1"/>
              <a:t>Based</a:t>
            </a:r>
            <a:r>
              <a:rPr lang="es-PE" sz="2400" noProof="0" dirty="0"/>
              <a:t> </a:t>
            </a:r>
            <a:r>
              <a:rPr lang="es-PE" sz="2400" noProof="0" dirty="0" err="1"/>
              <a:t>on</a:t>
            </a:r>
            <a:r>
              <a:rPr lang="es-PE" sz="2400" noProof="0" dirty="0"/>
              <a:t> phylogenetic </a:t>
            </a:r>
            <a:r>
              <a:rPr lang="es-PE" sz="2400" noProof="0" dirty="0" err="1"/>
              <a:t>diversity</a:t>
            </a:r>
            <a:r>
              <a:rPr lang="es-PE" sz="2400" noProof="0" dirty="0"/>
              <a:t>.</a:t>
            </a:r>
          </a:p>
          <a:p>
            <a:r>
              <a:rPr lang="es-PE" sz="2400" noProof="0" dirty="0" err="1"/>
              <a:t>Useful</a:t>
            </a:r>
            <a:r>
              <a:rPr lang="es-PE" sz="2400" noProof="0" dirty="0"/>
              <a:t> </a:t>
            </a:r>
            <a:r>
              <a:rPr lang="es-PE" sz="2400" noProof="0" dirty="0" err="1"/>
              <a:t>when</a:t>
            </a:r>
            <a:r>
              <a:rPr lang="es-PE" sz="2400" noProof="0" dirty="0"/>
              <a:t> </a:t>
            </a:r>
            <a:r>
              <a:rPr lang="es-PE" sz="2400" noProof="0" dirty="0" err="1"/>
              <a:t>comparing</a:t>
            </a:r>
            <a:r>
              <a:rPr lang="es-PE" sz="2400" noProof="0" dirty="0"/>
              <a:t> </a:t>
            </a:r>
            <a:r>
              <a:rPr lang="es-PE" sz="2400" noProof="0" dirty="0" err="1"/>
              <a:t>very</a:t>
            </a:r>
            <a:r>
              <a:rPr lang="es-PE" sz="2400" noProof="0" dirty="0"/>
              <a:t> </a:t>
            </a:r>
            <a:r>
              <a:rPr lang="es-PE" sz="2400" noProof="0" dirty="0" err="1"/>
              <a:t>different</a:t>
            </a:r>
            <a:r>
              <a:rPr lang="es-PE" sz="2400" noProof="0" dirty="0"/>
              <a:t> </a:t>
            </a:r>
            <a:r>
              <a:rPr lang="es-PE" sz="2400" noProof="0" dirty="0" err="1"/>
              <a:t>environments</a:t>
            </a:r>
            <a:r>
              <a:rPr lang="es-PE" sz="2400" noProof="0" dirty="0"/>
              <a:t> </a:t>
            </a:r>
            <a:r>
              <a:rPr lang="es-PE" sz="2400" noProof="0" dirty="0" err="1"/>
              <a:t>with</a:t>
            </a:r>
            <a:r>
              <a:rPr lang="es-PE" sz="2400" noProof="0" dirty="0"/>
              <a:t> </a:t>
            </a:r>
            <a:r>
              <a:rPr lang="es-PE" sz="2400" noProof="0" dirty="0" err="1"/>
              <a:t>few</a:t>
            </a:r>
            <a:r>
              <a:rPr lang="es-PE" sz="2400" noProof="0" dirty="0"/>
              <a:t> </a:t>
            </a:r>
            <a:r>
              <a:rPr lang="es-PE" sz="2400" noProof="0" dirty="0" err="1"/>
              <a:t>common</a:t>
            </a:r>
            <a:r>
              <a:rPr lang="es-PE" sz="2400" noProof="0" dirty="0"/>
              <a:t> </a:t>
            </a:r>
            <a:r>
              <a:rPr lang="es-PE" sz="2400" noProof="0" dirty="0" err="1"/>
              <a:t>species</a:t>
            </a:r>
            <a:r>
              <a:rPr lang="es-PE" sz="2400" noProof="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Font typeface="Wingdings" pitchFamily="2" charset="2"/>
              <a:buChar char="q"/>
            </a:pPr>
            <a:endParaRPr lang="en-AU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http://bmf.colorado.edu/unifrac/images/uniFrac_clus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5251" r="5058" b="4540"/>
          <a:stretch/>
        </p:blipFill>
        <p:spPr bwMode="auto">
          <a:xfrm>
            <a:off x="4962800" y="2133600"/>
            <a:ext cx="5629001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85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Como usar la diversidad beta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828999"/>
              </p:ext>
            </p:extLst>
          </p:nvPr>
        </p:nvGraphicFramePr>
        <p:xfrm>
          <a:off x="3774729" y="1102786"/>
          <a:ext cx="5276007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400" dirty="0">
                          <a:latin typeface="Helvetica Neue" panose="02000503000000020004" pitchFamily="2"/>
                        </a:rPr>
                        <a:t>Sp1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Helvetica Neue" panose="02000503000000020004" pitchFamily="2"/>
                        </a:rPr>
                        <a:t>Sp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77788" algn="ctr">
                        <a:tabLst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25660"/>
              </p:ext>
            </p:extLst>
          </p:nvPr>
        </p:nvGraphicFramePr>
        <p:xfrm>
          <a:off x="3663697" y="3821787"/>
          <a:ext cx="3041905" cy="169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79" name="Group 1078"/>
          <p:cNvGrpSpPr/>
          <p:nvPr/>
        </p:nvGrpSpPr>
        <p:grpSpPr>
          <a:xfrm>
            <a:off x="8113682" y="2971104"/>
            <a:ext cx="1965772" cy="1739264"/>
            <a:chOff x="5676556" y="3644107"/>
            <a:chExt cx="1965772" cy="1739264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0801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451601" y="3661568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6818313" y="3654425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7556500" y="366315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7185025" y="364410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75787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6080125" y="51149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080125" y="49657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26"/>
            <p:cNvSpPr>
              <a:spLocks noEditPoints="1"/>
            </p:cNvSpPr>
            <p:nvPr/>
          </p:nvSpPr>
          <p:spPr bwMode="auto">
            <a:xfrm>
              <a:off x="6092032" y="4386262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28"/>
            <p:cNvSpPr>
              <a:spLocks noEditPoints="1"/>
            </p:cNvSpPr>
            <p:nvPr/>
          </p:nvSpPr>
          <p:spPr bwMode="auto">
            <a:xfrm>
              <a:off x="6083301" y="409575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30"/>
            <p:cNvSpPr>
              <a:spLocks noEditPoints="1"/>
            </p:cNvSpPr>
            <p:nvPr/>
          </p:nvSpPr>
          <p:spPr bwMode="auto">
            <a:xfrm>
              <a:off x="6080125" y="38068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6080125" y="3646488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val 32"/>
            <p:cNvSpPr>
              <a:spLocks noChangeAspect="1" noChangeArrowheads="1"/>
            </p:cNvSpPr>
            <p:nvPr/>
          </p:nvSpPr>
          <p:spPr bwMode="auto">
            <a:xfrm>
              <a:off x="7277100" y="4654550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7065963" y="4929188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val 34"/>
            <p:cNvSpPr>
              <a:spLocks noChangeAspect="1" noChangeArrowheads="1"/>
            </p:cNvSpPr>
            <p:nvPr/>
          </p:nvSpPr>
          <p:spPr bwMode="auto">
            <a:xfrm>
              <a:off x="6164263" y="4159249"/>
              <a:ext cx="50800" cy="44452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val 35"/>
            <p:cNvSpPr>
              <a:spLocks noChangeAspect="1" noChangeArrowheads="1"/>
            </p:cNvSpPr>
            <p:nvPr/>
          </p:nvSpPr>
          <p:spPr bwMode="auto">
            <a:xfrm>
              <a:off x="7480300" y="3762375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6164609" y="423068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6080125" y="3648075"/>
              <a:ext cx="1498600" cy="1468438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" name="Line 41"/>
            <p:cNvSpPr>
              <a:spLocks noChangeShapeType="1"/>
            </p:cNvSpPr>
            <p:nvPr/>
          </p:nvSpPr>
          <p:spPr bwMode="auto">
            <a:xfrm>
              <a:off x="6080125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" name="Rectangle 42"/>
            <p:cNvSpPr>
              <a:spLocks noChangeArrowheads="1"/>
            </p:cNvSpPr>
            <p:nvPr/>
          </p:nvSpPr>
          <p:spPr bwMode="auto">
            <a:xfrm>
              <a:off x="5967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-0.80</a:t>
              </a:r>
              <a:endParaRPr lang="en-US" alt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030" name="Line 43"/>
            <p:cNvSpPr>
              <a:spLocks noChangeShapeType="1"/>
            </p:cNvSpPr>
            <p:nvPr/>
          </p:nvSpPr>
          <p:spPr bwMode="auto">
            <a:xfrm>
              <a:off x="62658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2" name="Line 45"/>
            <p:cNvSpPr>
              <a:spLocks noChangeShapeType="1"/>
            </p:cNvSpPr>
            <p:nvPr/>
          </p:nvSpPr>
          <p:spPr bwMode="auto">
            <a:xfrm>
              <a:off x="64500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3" name="Rectangle 46"/>
            <p:cNvSpPr>
              <a:spLocks noChangeArrowheads="1"/>
            </p:cNvSpPr>
            <p:nvPr/>
          </p:nvSpPr>
          <p:spPr bwMode="auto">
            <a:xfrm>
              <a:off x="6348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4" name="Line 47"/>
            <p:cNvSpPr>
              <a:spLocks noChangeShapeType="1"/>
            </p:cNvSpPr>
            <p:nvPr/>
          </p:nvSpPr>
          <p:spPr bwMode="auto">
            <a:xfrm>
              <a:off x="66341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6" name="Line 49"/>
            <p:cNvSpPr>
              <a:spLocks noChangeShapeType="1"/>
            </p:cNvSpPr>
            <p:nvPr/>
          </p:nvSpPr>
          <p:spPr bwMode="auto">
            <a:xfrm>
              <a:off x="68183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7" name="Rectangle 50"/>
            <p:cNvSpPr>
              <a:spLocks noChangeArrowheads="1"/>
            </p:cNvSpPr>
            <p:nvPr/>
          </p:nvSpPr>
          <p:spPr bwMode="auto">
            <a:xfrm>
              <a:off x="6729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8" name="Line 51"/>
            <p:cNvSpPr>
              <a:spLocks noChangeShapeType="1"/>
            </p:cNvSpPr>
            <p:nvPr/>
          </p:nvSpPr>
          <p:spPr bwMode="auto">
            <a:xfrm>
              <a:off x="70024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0" name="Line 53"/>
            <p:cNvSpPr>
              <a:spLocks noChangeShapeType="1"/>
            </p:cNvSpPr>
            <p:nvPr/>
          </p:nvSpPr>
          <p:spPr bwMode="auto">
            <a:xfrm>
              <a:off x="71882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1" name="Rectangle 54"/>
            <p:cNvSpPr>
              <a:spLocks noChangeArrowheads="1"/>
            </p:cNvSpPr>
            <p:nvPr/>
          </p:nvSpPr>
          <p:spPr bwMode="auto">
            <a:xfrm>
              <a:off x="7086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2" name="Line 55"/>
            <p:cNvSpPr>
              <a:spLocks noChangeShapeType="1"/>
            </p:cNvSpPr>
            <p:nvPr/>
          </p:nvSpPr>
          <p:spPr bwMode="auto">
            <a:xfrm>
              <a:off x="737235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4" name="Line 57"/>
            <p:cNvSpPr>
              <a:spLocks noChangeShapeType="1"/>
            </p:cNvSpPr>
            <p:nvPr/>
          </p:nvSpPr>
          <p:spPr bwMode="auto">
            <a:xfrm>
              <a:off x="75565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5" name="Rectangle 58"/>
            <p:cNvSpPr>
              <a:spLocks noChangeArrowheads="1"/>
            </p:cNvSpPr>
            <p:nvPr/>
          </p:nvSpPr>
          <p:spPr bwMode="auto">
            <a:xfrm>
              <a:off x="7467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6" name="Rectangle 59"/>
            <p:cNvSpPr>
              <a:spLocks noChangeArrowheads="1"/>
            </p:cNvSpPr>
            <p:nvPr/>
          </p:nvSpPr>
          <p:spPr bwMode="auto">
            <a:xfrm>
              <a:off x="6496825" y="5244872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1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1047" name="Line 60"/>
            <p:cNvSpPr>
              <a:spLocks noChangeShapeType="1"/>
            </p:cNvSpPr>
            <p:nvPr/>
          </p:nvSpPr>
          <p:spPr bwMode="auto">
            <a:xfrm>
              <a:off x="6065838" y="5116513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9" name="Line 62"/>
            <p:cNvSpPr>
              <a:spLocks noChangeShapeType="1"/>
            </p:cNvSpPr>
            <p:nvPr/>
          </p:nvSpPr>
          <p:spPr bwMode="auto">
            <a:xfrm>
              <a:off x="6065838" y="49688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0" name="Rectangle 63"/>
            <p:cNvSpPr>
              <a:spLocks noChangeArrowheads="1"/>
            </p:cNvSpPr>
            <p:nvPr/>
          </p:nvSpPr>
          <p:spPr bwMode="auto">
            <a:xfrm>
              <a:off x="5860358" y="49214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1" name="Line 64"/>
            <p:cNvSpPr>
              <a:spLocks noChangeShapeType="1"/>
            </p:cNvSpPr>
            <p:nvPr/>
          </p:nvSpPr>
          <p:spPr bwMode="auto">
            <a:xfrm>
              <a:off x="6065838" y="48228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3" name="Line 66"/>
            <p:cNvSpPr>
              <a:spLocks noChangeShapeType="1"/>
            </p:cNvSpPr>
            <p:nvPr/>
          </p:nvSpPr>
          <p:spPr bwMode="auto">
            <a:xfrm>
              <a:off x="6065838" y="46751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4" name="Rectangle 67"/>
            <p:cNvSpPr>
              <a:spLocks noChangeArrowheads="1"/>
            </p:cNvSpPr>
            <p:nvPr/>
          </p:nvSpPr>
          <p:spPr bwMode="auto">
            <a:xfrm>
              <a:off x="5860358" y="46166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5" name="Line 68"/>
            <p:cNvSpPr>
              <a:spLocks noChangeShapeType="1"/>
            </p:cNvSpPr>
            <p:nvPr/>
          </p:nvSpPr>
          <p:spPr bwMode="auto">
            <a:xfrm>
              <a:off x="6065838" y="452913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7" name="Line 70"/>
            <p:cNvSpPr>
              <a:spLocks noChangeShapeType="1"/>
            </p:cNvSpPr>
            <p:nvPr/>
          </p:nvSpPr>
          <p:spPr bwMode="auto">
            <a:xfrm>
              <a:off x="6065838" y="43830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8" name="Rectangle 71"/>
            <p:cNvSpPr>
              <a:spLocks noChangeArrowheads="1"/>
            </p:cNvSpPr>
            <p:nvPr/>
          </p:nvSpPr>
          <p:spPr bwMode="auto">
            <a:xfrm>
              <a:off x="5869883" y="43624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0.00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9" name="Line 72"/>
            <p:cNvSpPr>
              <a:spLocks noChangeShapeType="1"/>
            </p:cNvSpPr>
            <p:nvPr/>
          </p:nvSpPr>
          <p:spPr bwMode="auto">
            <a:xfrm>
              <a:off x="6065838" y="423545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1" name="Line 74"/>
            <p:cNvSpPr>
              <a:spLocks noChangeShapeType="1"/>
            </p:cNvSpPr>
            <p:nvPr/>
          </p:nvSpPr>
          <p:spPr bwMode="auto">
            <a:xfrm>
              <a:off x="6065838" y="408940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2" name="Rectangle 75"/>
            <p:cNvSpPr>
              <a:spLocks noChangeArrowheads="1"/>
            </p:cNvSpPr>
            <p:nvPr/>
          </p:nvSpPr>
          <p:spPr bwMode="auto">
            <a:xfrm>
              <a:off x="5869883" y="40070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63" name="Line 76"/>
            <p:cNvSpPr>
              <a:spLocks noChangeShapeType="1"/>
            </p:cNvSpPr>
            <p:nvPr/>
          </p:nvSpPr>
          <p:spPr bwMode="auto">
            <a:xfrm>
              <a:off x="6065838" y="39020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5" name="Line 78"/>
            <p:cNvSpPr>
              <a:spLocks noChangeShapeType="1"/>
            </p:cNvSpPr>
            <p:nvPr/>
          </p:nvSpPr>
          <p:spPr bwMode="auto">
            <a:xfrm>
              <a:off x="6065838" y="37560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6" name="Rectangle 79"/>
            <p:cNvSpPr>
              <a:spLocks noChangeArrowheads="1"/>
            </p:cNvSpPr>
            <p:nvPr/>
          </p:nvSpPr>
          <p:spPr bwMode="auto">
            <a:xfrm>
              <a:off x="5869883" y="37022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24"/>
            <p:cNvSpPr>
              <a:spLocks noEditPoints="1"/>
            </p:cNvSpPr>
            <p:nvPr/>
          </p:nvSpPr>
          <p:spPr bwMode="auto">
            <a:xfrm>
              <a:off x="6083300" y="46736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7002463" y="3712289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38"/>
            <p:cNvSpPr>
              <a:spLocks noChangeArrowheads="1"/>
            </p:cNvSpPr>
            <p:nvPr/>
          </p:nvSpPr>
          <p:spPr bwMode="auto">
            <a:xfrm>
              <a:off x="7124356" y="4478263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2" name="Rectangle 38"/>
            <p:cNvSpPr>
              <a:spLocks noChangeArrowheads="1"/>
            </p:cNvSpPr>
            <p:nvPr/>
          </p:nvSpPr>
          <p:spPr bwMode="auto">
            <a:xfrm>
              <a:off x="6887146" y="482515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3" name="Rectangle 59"/>
            <p:cNvSpPr>
              <a:spLocks noChangeArrowheads="1"/>
            </p:cNvSpPr>
            <p:nvPr/>
          </p:nvSpPr>
          <p:spPr bwMode="auto">
            <a:xfrm rot="16200000">
              <a:off x="5415587" y="4331860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2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53762" y="4927645"/>
            <a:ext cx="1829937" cy="987366"/>
            <a:chOff x="6628263" y="5261034"/>
            <a:chExt cx="1829937" cy="987366"/>
          </a:xfrm>
        </p:grpSpPr>
        <p:sp>
          <p:nvSpPr>
            <p:cNvPr id="99" name="Line 104"/>
            <p:cNvSpPr>
              <a:spLocks noChangeShapeType="1"/>
            </p:cNvSpPr>
            <p:nvPr/>
          </p:nvSpPr>
          <p:spPr bwMode="auto">
            <a:xfrm rot="5400000">
              <a:off x="7306919" y="5264943"/>
              <a:ext cx="0" cy="135731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Line 105"/>
            <p:cNvSpPr>
              <a:spLocks noChangeShapeType="1"/>
            </p:cNvSpPr>
            <p:nvPr/>
          </p:nvSpPr>
          <p:spPr bwMode="auto">
            <a:xfrm rot="5400000">
              <a:off x="67417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auto">
            <a:xfrm rot="5400000">
              <a:off x="669045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0.2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2" name="Line 107"/>
            <p:cNvSpPr>
              <a:spLocks noChangeShapeType="1"/>
            </p:cNvSpPr>
            <p:nvPr/>
          </p:nvSpPr>
          <p:spPr bwMode="auto">
            <a:xfrm rot="5400000">
              <a:off x="6895757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/>
          </p:nvSpPr>
          <p:spPr bwMode="auto">
            <a:xfrm rot="5400000">
              <a:off x="68444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0.3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4" name="Line 109"/>
            <p:cNvSpPr>
              <a:spLocks noChangeShapeType="1"/>
            </p:cNvSpPr>
            <p:nvPr/>
          </p:nvSpPr>
          <p:spPr bwMode="auto">
            <a:xfrm rot="5400000">
              <a:off x="70497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Rectangle 110"/>
            <p:cNvSpPr>
              <a:spLocks noChangeArrowheads="1"/>
            </p:cNvSpPr>
            <p:nvPr/>
          </p:nvSpPr>
          <p:spPr bwMode="auto">
            <a:xfrm rot="5400000">
              <a:off x="700160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0.4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6" name="Line 111"/>
            <p:cNvSpPr>
              <a:spLocks noChangeShapeType="1"/>
            </p:cNvSpPr>
            <p:nvPr/>
          </p:nvSpPr>
          <p:spPr bwMode="auto">
            <a:xfrm rot="5400000">
              <a:off x="7203732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Rectangle 112"/>
            <p:cNvSpPr>
              <a:spLocks noChangeArrowheads="1"/>
            </p:cNvSpPr>
            <p:nvPr/>
          </p:nvSpPr>
          <p:spPr bwMode="auto">
            <a:xfrm rot="5400000">
              <a:off x="715558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0.5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8" name="Line 113"/>
            <p:cNvSpPr>
              <a:spLocks noChangeShapeType="1"/>
            </p:cNvSpPr>
            <p:nvPr/>
          </p:nvSpPr>
          <p:spPr bwMode="auto">
            <a:xfrm rot="5400000">
              <a:off x="7359306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Rectangle 114"/>
            <p:cNvSpPr>
              <a:spLocks noChangeArrowheads="1"/>
            </p:cNvSpPr>
            <p:nvPr/>
          </p:nvSpPr>
          <p:spPr bwMode="auto">
            <a:xfrm rot="5400000">
              <a:off x="730957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0.6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0" name="Line 115"/>
            <p:cNvSpPr>
              <a:spLocks noChangeShapeType="1"/>
            </p:cNvSpPr>
            <p:nvPr/>
          </p:nvSpPr>
          <p:spPr bwMode="auto">
            <a:xfrm rot="5400000">
              <a:off x="751329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Rectangle 116"/>
            <p:cNvSpPr>
              <a:spLocks noChangeArrowheads="1"/>
            </p:cNvSpPr>
            <p:nvPr/>
          </p:nvSpPr>
          <p:spPr bwMode="auto">
            <a:xfrm rot="5400000">
              <a:off x="7463562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0.7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rot="5400000">
              <a:off x="7667281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Rectangle 118"/>
            <p:cNvSpPr>
              <a:spLocks noChangeArrowheads="1"/>
            </p:cNvSpPr>
            <p:nvPr/>
          </p:nvSpPr>
          <p:spPr bwMode="auto">
            <a:xfrm rot="5400000">
              <a:off x="7617549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0.8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4" name="Line 119"/>
            <p:cNvSpPr>
              <a:spLocks noChangeShapeType="1"/>
            </p:cNvSpPr>
            <p:nvPr/>
          </p:nvSpPr>
          <p:spPr bwMode="auto">
            <a:xfrm rot="5400000">
              <a:off x="78212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Rectangle 120"/>
            <p:cNvSpPr>
              <a:spLocks noChangeArrowheads="1"/>
            </p:cNvSpPr>
            <p:nvPr/>
          </p:nvSpPr>
          <p:spPr bwMode="auto">
            <a:xfrm rot="5400000">
              <a:off x="77715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0.9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6" name="Line 121"/>
            <p:cNvSpPr>
              <a:spLocks noChangeShapeType="1"/>
            </p:cNvSpPr>
            <p:nvPr/>
          </p:nvSpPr>
          <p:spPr bwMode="auto">
            <a:xfrm rot="5400000">
              <a:off x="79768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Rectangle 122"/>
            <p:cNvSpPr>
              <a:spLocks noChangeArrowheads="1"/>
            </p:cNvSpPr>
            <p:nvPr/>
          </p:nvSpPr>
          <p:spPr bwMode="auto">
            <a:xfrm rot="5400000">
              <a:off x="792552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1.0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82" name="Line 95"/>
            <p:cNvSpPr>
              <a:spLocks noChangeShapeType="1"/>
            </p:cNvSpPr>
            <p:nvPr/>
          </p:nvSpPr>
          <p:spPr bwMode="auto">
            <a:xfrm rot="5400000">
              <a:off x="6555060" y="5651289"/>
              <a:ext cx="394057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3" name="Line 96"/>
            <p:cNvSpPr>
              <a:spLocks noChangeShapeType="1"/>
            </p:cNvSpPr>
            <p:nvPr/>
          </p:nvSpPr>
          <p:spPr bwMode="auto">
            <a:xfrm rot="5400000" flipV="1">
              <a:off x="6986244" y="5220105"/>
              <a:ext cx="0" cy="468312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4" name="Line 97"/>
            <p:cNvSpPr>
              <a:spLocks noChangeShapeType="1"/>
            </p:cNvSpPr>
            <p:nvPr/>
          </p:nvSpPr>
          <p:spPr bwMode="auto">
            <a:xfrm rot="5400000" flipV="1">
              <a:off x="7368831" y="5231574"/>
              <a:ext cx="0" cy="12334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5" name="Line 98"/>
            <p:cNvSpPr>
              <a:spLocks noChangeShapeType="1"/>
            </p:cNvSpPr>
            <p:nvPr/>
          </p:nvSpPr>
          <p:spPr bwMode="auto">
            <a:xfrm rot="5400000">
              <a:off x="7088730" y="5454261"/>
              <a:ext cx="263340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6" name="Line 99"/>
            <p:cNvSpPr>
              <a:spLocks noChangeShapeType="1"/>
            </p:cNvSpPr>
            <p:nvPr/>
          </p:nvSpPr>
          <p:spPr bwMode="auto">
            <a:xfrm rot="5400000" flipV="1">
              <a:off x="7602988" y="4940003"/>
              <a:ext cx="0" cy="765175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7" name="Line 100"/>
            <p:cNvSpPr>
              <a:spLocks noChangeShapeType="1"/>
            </p:cNvSpPr>
            <p:nvPr/>
          </p:nvSpPr>
          <p:spPr bwMode="auto">
            <a:xfrm rot="5400000" flipV="1">
              <a:off x="7424394" y="5381938"/>
              <a:ext cx="0" cy="4079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Line 101"/>
            <p:cNvSpPr>
              <a:spLocks noChangeShapeType="1"/>
            </p:cNvSpPr>
            <p:nvPr/>
          </p:nvSpPr>
          <p:spPr bwMode="auto">
            <a:xfrm rot="5400000">
              <a:off x="7541084" y="5585454"/>
              <a:ext cx="174606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Line 102"/>
            <p:cNvSpPr>
              <a:spLocks noChangeShapeType="1"/>
            </p:cNvSpPr>
            <p:nvPr/>
          </p:nvSpPr>
          <p:spPr bwMode="auto">
            <a:xfrm rot="5400000" flipV="1">
              <a:off x="7806981" y="5319557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Line 103"/>
            <p:cNvSpPr>
              <a:spLocks noChangeShapeType="1"/>
            </p:cNvSpPr>
            <p:nvPr/>
          </p:nvSpPr>
          <p:spPr bwMode="auto">
            <a:xfrm rot="5400000" flipV="1">
              <a:off x="7806981" y="5494163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Rectangle 38"/>
            <p:cNvSpPr>
              <a:spLocks noChangeArrowheads="1"/>
            </p:cNvSpPr>
            <p:nvPr/>
          </p:nvSpPr>
          <p:spPr bwMode="auto">
            <a:xfrm>
              <a:off x="8016006" y="5421328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1" name="Rectangle 38"/>
            <p:cNvSpPr>
              <a:spLocks noChangeArrowheads="1"/>
            </p:cNvSpPr>
            <p:nvPr/>
          </p:nvSpPr>
          <p:spPr bwMode="auto">
            <a:xfrm>
              <a:off x="8019458" y="5261034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8022183" y="5611201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3" name="Rectangle 38"/>
            <p:cNvSpPr>
              <a:spLocks noChangeArrowheads="1"/>
            </p:cNvSpPr>
            <p:nvPr/>
          </p:nvSpPr>
          <p:spPr bwMode="auto">
            <a:xfrm>
              <a:off x="8017939" y="5787715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4" name="Rectangle 38"/>
            <p:cNvSpPr>
              <a:spLocks noChangeArrowheads="1"/>
            </p:cNvSpPr>
            <p:nvPr/>
          </p:nvSpPr>
          <p:spPr bwMode="auto">
            <a:xfrm>
              <a:off x="6906515" y="6125289"/>
              <a:ext cx="9393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Bray-Curtis similarity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433311" y="1162004"/>
            <a:ext cx="228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: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filas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defTabSz="829452">
              <a:spcBef>
                <a:spcPct val="20000"/>
              </a:spcBef>
            </a:pP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x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columnas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33600" y="2892222"/>
            <a:ext cx="228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20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136088" y="5605793"/>
            <a:ext cx="2647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ordenaciones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(ordinations) 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agrupamientos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(clustering)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4648200" y="2729619"/>
            <a:ext cx="0" cy="9598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934200" y="3797169"/>
            <a:ext cx="914400" cy="6669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6882846" y="4927645"/>
            <a:ext cx="1022904" cy="32489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BEC8B9-4E65-2086-A84B-F305B60E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0" t="16801" r="58258" b="39228"/>
          <a:stretch/>
        </p:blipFill>
        <p:spPr>
          <a:xfrm>
            <a:off x="1874982" y="1040816"/>
            <a:ext cx="8192654" cy="47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6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328" y="-100779"/>
            <a:ext cx="7848600" cy="1295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Contaminación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en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Oak Ridge, TN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330707" y="1397001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Low pH</a:t>
            </a:r>
          </a:p>
          <a:p>
            <a:pPr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High levels of nitrate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Radionuclides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e.g</a:t>
            </a:r>
            <a:r>
              <a:rPr lang="en-US" sz="2000" b="1" u="sng" dirty="0">
                <a:solidFill>
                  <a:schemeClr val="tx2"/>
                </a:solidFill>
              </a:rPr>
              <a:t>. Uranium, Technetium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Heavy metals  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   e.g. Aluminum, manganese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Volatile organic compounds (toluene), solvents (acetone), sulfate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8800" y="1524000"/>
            <a:ext cx="5029200" cy="5029200"/>
            <a:chOff x="453" y="459"/>
            <a:chExt cx="5047" cy="3466"/>
          </a:xfrm>
        </p:grpSpPr>
        <p:pic>
          <p:nvPicPr>
            <p:cNvPr id="11269" name="Picture 6" descr="FigureA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3" y="459"/>
              <a:ext cx="5047" cy="3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0" name="Oval 7"/>
            <p:cNvSpPr>
              <a:spLocks noChangeArrowheads="1"/>
            </p:cNvSpPr>
            <p:nvPr/>
          </p:nvSpPr>
          <p:spPr bwMode="auto">
            <a:xfrm>
              <a:off x="3024" y="1296"/>
              <a:ext cx="480" cy="288"/>
            </a:xfrm>
            <a:prstGeom prst="ellipse">
              <a:avLst/>
            </a:prstGeom>
            <a:noFill/>
            <a:ln w="349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1271" name="Text Box 8"/>
            <p:cNvSpPr txBox="1">
              <a:spLocks noChangeArrowheads="1"/>
            </p:cNvSpPr>
            <p:nvPr/>
          </p:nvSpPr>
          <p:spPr bwMode="auto">
            <a:xfrm>
              <a:off x="453" y="459"/>
              <a:ext cx="1969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  <p:sp>
          <p:nvSpPr>
            <p:cNvPr id="11272" name="Text Box 9"/>
            <p:cNvSpPr txBox="1">
              <a:spLocks noChangeArrowheads="1"/>
            </p:cNvSpPr>
            <p:nvPr/>
          </p:nvSpPr>
          <p:spPr bwMode="auto">
            <a:xfrm>
              <a:off x="543" y="686"/>
              <a:ext cx="1453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0537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144000" cy="381000"/>
          </a:xfrm>
        </p:spPr>
        <p:txBody>
          <a:bodyPr>
            <a:noAutofit/>
          </a:bodyPr>
          <a:lstStyle/>
          <a:p>
            <a:r>
              <a:rPr lang="en-US" sz="3200" dirty="0"/>
              <a:t>Como </a:t>
            </a:r>
            <a:r>
              <a:rPr lang="en-US" sz="3200" dirty="0" err="1"/>
              <a:t>remediar</a:t>
            </a:r>
            <a:r>
              <a:rPr lang="en-US" sz="3200" dirty="0"/>
              <a:t> </a:t>
            </a:r>
            <a:r>
              <a:rPr lang="en-US" sz="3200" dirty="0" err="1"/>
              <a:t>suelos</a:t>
            </a:r>
            <a:r>
              <a:rPr lang="en-US" sz="3200" dirty="0"/>
              <a:t> </a:t>
            </a:r>
            <a:r>
              <a:rPr lang="en-US" sz="3200" dirty="0" err="1"/>
              <a:t>contaminados</a:t>
            </a:r>
            <a:r>
              <a:rPr lang="en-US" sz="3200" dirty="0"/>
              <a:t> con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7315200" y="1838979"/>
            <a:ext cx="2971800" cy="1758450"/>
            <a:chOff x="457200" y="1524000"/>
            <a:chExt cx="3429000" cy="2218574"/>
          </a:xfrm>
        </p:grpSpPr>
        <p:grpSp>
          <p:nvGrpSpPr>
            <p:cNvPr id="39" name="Group 103"/>
            <p:cNvGrpSpPr/>
            <p:nvPr/>
          </p:nvGrpSpPr>
          <p:grpSpPr>
            <a:xfrm>
              <a:off x="457200" y="2590800"/>
              <a:ext cx="3429000" cy="152400"/>
              <a:chOff x="457200" y="2590800"/>
              <a:chExt cx="3429000" cy="1524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09600" y="2590800"/>
                <a:ext cx="3276600" cy="1588"/>
              </a:xfrm>
              <a:prstGeom prst="line">
                <a:avLst/>
              </a:prstGeom>
              <a:ln w="76200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57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1752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1981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1524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438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667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209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24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352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895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143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3581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102"/>
            <p:cNvGrpSpPr/>
            <p:nvPr/>
          </p:nvGrpSpPr>
          <p:grpSpPr>
            <a:xfrm>
              <a:off x="609600" y="1524000"/>
              <a:ext cx="1143000" cy="2218574"/>
              <a:chOff x="2362200" y="1600200"/>
              <a:chExt cx="1143000" cy="2218574"/>
            </a:xfrm>
          </p:grpSpPr>
          <p:sp>
            <p:nvSpPr>
              <p:cNvPr id="51" name="Right Arrow 50"/>
              <p:cNvSpPr/>
              <p:nvPr/>
            </p:nvSpPr>
            <p:spPr>
              <a:xfrm rot="5400000" flipV="1">
                <a:off x="2438400" y="2743200"/>
                <a:ext cx="11430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nstantia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19400" y="1905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124200" y="18288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67000" y="16002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743200" y="3352801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2766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362200" y="2895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1" name="Group 99"/>
            <p:cNvGrpSpPr/>
            <p:nvPr/>
          </p:nvGrpSpPr>
          <p:grpSpPr>
            <a:xfrm>
              <a:off x="2971800" y="2819400"/>
              <a:ext cx="762000" cy="609600"/>
              <a:chOff x="914400" y="2895600"/>
              <a:chExt cx="762000" cy="60960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143000" y="3276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7800" y="32004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066800" y="28956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9144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2" name="Group 100"/>
            <p:cNvGrpSpPr/>
            <p:nvPr/>
          </p:nvGrpSpPr>
          <p:grpSpPr>
            <a:xfrm>
              <a:off x="2133600" y="3048000"/>
              <a:ext cx="609600" cy="552353"/>
              <a:chOff x="1828800" y="3418820"/>
              <a:chExt cx="609600" cy="55235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828800" y="34950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133600" y="34188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05000" y="35052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09800" y="37236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7162800" y="3710008"/>
            <a:ext cx="2860040" cy="2164649"/>
            <a:chOff x="4495800" y="1742420"/>
            <a:chExt cx="3581400" cy="253640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4648200" y="2590800"/>
              <a:ext cx="3276600" cy="1588"/>
            </a:xfrm>
            <a:prstGeom prst="line">
              <a:avLst/>
            </a:prstGeom>
            <a:ln w="76200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4495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791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019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5562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477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705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248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7162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391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934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181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ight Arrow 91"/>
            <p:cNvSpPr/>
            <p:nvPr/>
          </p:nvSpPr>
          <p:spPr>
            <a:xfrm rot="5400000" flipV="1">
              <a:off x="4909810" y="2623810"/>
              <a:ext cx="12293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Constantia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7620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724400" y="1742420"/>
              <a:ext cx="2133600" cy="3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onstantia"/>
                </a:rPr>
                <a:t>Electron donor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5257800" y="3352800"/>
              <a:ext cx="609600" cy="228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Constanti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48400" y="3810000"/>
              <a:ext cx="1828800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 pp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24600" y="2895600"/>
              <a:ext cx="1295401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5861352" y="3149600"/>
              <a:ext cx="437848" cy="769257"/>
            </a:xfrm>
            <a:custGeom>
              <a:avLst/>
              <a:gdLst>
                <a:gd name="connsiteX0" fmla="*/ 423334 w 437848"/>
                <a:gd name="connsiteY0" fmla="*/ 0 h 769257"/>
                <a:gd name="connsiteX1" fmla="*/ 2419 w 437848"/>
                <a:gd name="connsiteY1" fmla="*/ 333829 h 769257"/>
                <a:gd name="connsiteX2" fmla="*/ 437848 w 437848"/>
                <a:gd name="connsiteY2" fmla="*/ 769257 h 76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848" h="769257">
                  <a:moveTo>
                    <a:pt x="423334" y="0"/>
                  </a:moveTo>
                  <a:cubicBezTo>
                    <a:pt x="211667" y="102810"/>
                    <a:pt x="0" y="205620"/>
                    <a:pt x="2419" y="333829"/>
                  </a:cubicBezTo>
                  <a:cubicBezTo>
                    <a:pt x="4838" y="462038"/>
                    <a:pt x="221343" y="615647"/>
                    <a:pt x="437848" y="7692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black"/>
                </a:solidFill>
                <a:latin typeface="Constantia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981200" y="21336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i="1" dirty="0">
                <a:solidFill>
                  <a:srgbClr val="04617B"/>
                </a:solidFill>
                <a:latin typeface="Constantia"/>
              </a:rPr>
              <a:t>Ex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Excavation and storage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Pump and treat</a:t>
            </a:r>
          </a:p>
          <a:p>
            <a:pPr marL="342900" indent="-342900">
              <a:buFontTx/>
              <a:buAutoNum type="arabicPeriod"/>
            </a:pPr>
            <a:r>
              <a:rPr lang="en-US" sz="2400" b="1" i="1" dirty="0">
                <a:solidFill>
                  <a:srgbClr val="04617B"/>
                </a:solidFill>
                <a:latin typeface="Constantia"/>
              </a:rPr>
              <a:t>In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with inorganic additions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by microbial reduction</a:t>
            </a:r>
          </a:p>
        </p:txBody>
      </p:sp>
    </p:spTree>
    <p:extLst>
      <p:ext uri="{BB962C8B-B14F-4D97-AF65-F5344CB8AC3E}">
        <p14:creationId xmlns:p14="http://schemas.microsoft.com/office/powerpoint/2010/main" val="197432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24000" y="2216151"/>
            <a:ext cx="3886200" cy="300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sz="2400" u="sng" dirty="0">
                <a:solidFill>
                  <a:srgbClr val="04617B"/>
                </a:solidFill>
                <a:latin typeface="Constantia"/>
              </a:rPr>
              <a:t>Recirculation System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Forces movement of water 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Isolates area from movement of groundwater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Successful !!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62000"/>
            <a:ext cx="3505200" cy="1219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u="sng" dirty="0">
                <a:ea typeface="+mn-ea"/>
                <a:cs typeface="Arial" charset="0"/>
              </a:rPr>
              <a:t>Bioremediation strategies at area 3</a:t>
            </a:r>
          </a:p>
        </p:txBody>
      </p:sp>
      <p:pic>
        <p:nvPicPr>
          <p:cNvPr id="12293" name="Picture 9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6000" t="6664" r="8000"/>
          <a:stretch>
            <a:fillRect/>
          </a:stretch>
        </p:blipFill>
        <p:spPr>
          <a:xfrm>
            <a:off x="6096000" y="904252"/>
            <a:ext cx="4368800" cy="5367272"/>
          </a:xfrm>
          <a:noFill/>
        </p:spPr>
      </p:pic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524000" y="6248400"/>
            <a:ext cx="365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nstantia"/>
              </a:rPr>
              <a:t>From Wu et al , 2006 Environ. Sci. Technol. </a:t>
            </a:r>
            <a:r>
              <a:rPr lang="en-US" sz="1400" b="1" dirty="0">
                <a:solidFill>
                  <a:prstClr val="black"/>
                </a:solidFill>
                <a:latin typeface="Constantia"/>
              </a:rPr>
              <a:t>40:3978-85.</a:t>
            </a:r>
            <a:endParaRPr lang="en-US" sz="1400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60948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94382"/>
            <a:ext cx="91440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onstantia"/>
              </a:rPr>
              <a:t>Las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comunidades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microbianas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están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dominadas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por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i="1" dirty="0">
                <a:solidFill>
                  <a:prstClr val="black"/>
                </a:solidFill>
                <a:latin typeface="Constantia"/>
              </a:rPr>
              <a:t>Proteobacteria 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y </a:t>
            </a:r>
            <a:r>
              <a:rPr lang="en-US" sz="3200" i="1" dirty="0" err="1">
                <a:solidFill>
                  <a:prstClr val="black"/>
                </a:solidFill>
                <a:latin typeface="Constantia"/>
              </a:rPr>
              <a:t>Acidobacteria</a:t>
            </a:r>
            <a:endParaRPr lang="en-US" sz="3200" i="1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1524000" y="1752600"/>
          <a:ext cx="9144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429000" y="1447800"/>
            <a:ext cx="7239000" cy="228600"/>
            <a:chOff x="1905000" y="1981200"/>
            <a:chExt cx="7239000" cy="228600"/>
          </a:xfrm>
        </p:grpSpPr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19050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 bwMode="auto">
            <a:xfrm>
              <a:off x="51816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7086600" y="1981200"/>
              <a:ext cx="838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 bwMode="auto">
            <a:xfrm>
              <a:off x="8229600" y="1981200"/>
              <a:ext cx="914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6457890"/>
            <a:ext cx="914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onstantia"/>
              </a:rPr>
              <a:t>Results from pyrosequencing. Result from clone libraries are similar</a:t>
            </a:r>
            <a:endParaRPr lang="en-US" sz="2000" i="1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318829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524000" y="-76200"/>
            <a:ext cx="91440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grpSp>
        <p:nvGrpSpPr>
          <p:cNvPr id="2" name="Group 53"/>
          <p:cNvGrpSpPr/>
          <p:nvPr/>
        </p:nvGrpSpPr>
        <p:grpSpPr>
          <a:xfrm>
            <a:off x="3962401" y="1752600"/>
            <a:ext cx="5461707" cy="5029200"/>
            <a:chOff x="2016034" y="1143000"/>
            <a:chExt cx="4213317" cy="3848100"/>
          </a:xfrm>
        </p:grpSpPr>
        <p:sp>
          <p:nvSpPr>
            <p:cNvPr id="51" name="Rectangle 50"/>
            <p:cNvSpPr/>
            <p:nvPr/>
          </p:nvSpPr>
          <p:spPr>
            <a:xfrm>
              <a:off x="2016034" y="1143000"/>
              <a:ext cx="4114800" cy="3848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" name="Rectangle 6"/>
            <p:cNvSpPr>
              <a:spLocks noChangeArrowheads="1"/>
            </p:cNvSpPr>
            <p:nvPr/>
          </p:nvSpPr>
          <p:spPr bwMode="auto">
            <a:xfrm>
              <a:off x="2658665" y="4199335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FW100-2 (5.5)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2" name="Rectangle 7"/>
            <p:cNvSpPr>
              <a:spLocks noChangeArrowheads="1"/>
            </p:cNvSpPr>
            <p:nvPr/>
          </p:nvSpPr>
          <p:spPr bwMode="auto">
            <a:xfrm>
              <a:off x="3696891" y="3987404"/>
              <a:ext cx="818631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FW024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3" name="Rectangle 8"/>
            <p:cNvSpPr>
              <a:spLocks noChangeArrowheads="1"/>
            </p:cNvSpPr>
            <p:nvPr/>
          </p:nvSpPr>
          <p:spPr bwMode="auto">
            <a:xfrm>
              <a:off x="3696891" y="37683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FW100-3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4" name="Freeform 9"/>
            <p:cNvSpPr>
              <a:spLocks/>
            </p:cNvSpPr>
            <p:nvPr/>
          </p:nvSpPr>
          <p:spPr bwMode="auto">
            <a:xfrm rot="16200000">
              <a:off x="3392090" y="3860007"/>
              <a:ext cx="211931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5" name="Rectangle 10"/>
            <p:cNvSpPr>
              <a:spLocks noChangeArrowheads="1"/>
            </p:cNvSpPr>
            <p:nvPr/>
          </p:nvSpPr>
          <p:spPr bwMode="auto">
            <a:xfrm>
              <a:off x="3896916" y="3554016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FW102-2 (6.5)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6" name="Rectangle 11"/>
            <p:cNvSpPr>
              <a:spLocks noChangeArrowheads="1"/>
            </p:cNvSpPr>
            <p:nvPr/>
          </p:nvSpPr>
          <p:spPr bwMode="auto">
            <a:xfrm>
              <a:off x="4573191" y="33420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FW102-3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7" name="Rectangle 12"/>
            <p:cNvSpPr>
              <a:spLocks noChangeArrowheads="1"/>
            </p:cNvSpPr>
            <p:nvPr/>
          </p:nvSpPr>
          <p:spPr bwMode="auto">
            <a:xfrm>
              <a:off x="4687491" y="313015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FW101-2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8" name="Rectangle 13"/>
            <p:cNvSpPr>
              <a:spLocks noChangeArrowheads="1"/>
            </p:cNvSpPr>
            <p:nvPr/>
          </p:nvSpPr>
          <p:spPr bwMode="auto">
            <a:xfrm>
              <a:off x="4687491" y="2911079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FW101-3 (6.1)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9" name="Freeform 14"/>
            <p:cNvSpPr>
              <a:spLocks/>
            </p:cNvSpPr>
            <p:nvPr/>
          </p:nvSpPr>
          <p:spPr bwMode="auto">
            <a:xfrm rot="16200000">
              <a:off x="4382691" y="3003947"/>
              <a:ext cx="213122" cy="198834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0" name="Freeform 15"/>
            <p:cNvSpPr>
              <a:spLocks/>
            </p:cNvSpPr>
            <p:nvPr/>
          </p:nvSpPr>
          <p:spPr bwMode="auto">
            <a:xfrm rot="16200000">
              <a:off x="4211240" y="3165872"/>
              <a:ext cx="326231" cy="200025"/>
            </a:xfrm>
            <a:custGeom>
              <a:avLst/>
              <a:gdLst>
                <a:gd name="T0" fmla="*/ 0 w 49"/>
                <a:gd name="T1" fmla="*/ 2147483647 h 26"/>
                <a:gd name="T2" fmla="*/ 0 w 49"/>
                <a:gd name="T3" fmla="*/ 0 h 26"/>
                <a:gd name="T4" fmla="*/ 2147483647 w 49"/>
                <a:gd name="T5" fmla="*/ 0 h 26"/>
                <a:gd name="T6" fmla="*/ 2147483647 w 49"/>
                <a:gd name="T7" fmla="*/ 1578300005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26"/>
                <a:gd name="T14" fmla="*/ 49 w 49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26">
                  <a:moveTo>
                    <a:pt x="0" y="26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15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1" name="Rectangle 16"/>
            <p:cNvSpPr>
              <a:spLocks noChangeArrowheads="1"/>
            </p:cNvSpPr>
            <p:nvPr/>
          </p:nvSpPr>
          <p:spPr bwMode="auto">
            <a:xfrm>
              <a:off x="4487466" y="2699147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FW026 (5.7)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2" name="Rectangle 17"/>
            <p:cNvSpPr>
              <a:spLocks noChangeArrowheads="1"/>
            </p:cNvSpPr>
            <p:nvPr/>
          </p:nvSpPr>
          <p:spPr bwMode="auto">
            <a:xfrm>
              <a:off x="4487466" y="2484835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3" name="Freeform 18"/>
            <p:cNvSpPr>
              <a:spLocks/>
            </p:cNvSpPr>
            <p:nvPr/>
          </p:nvSpPr>
          <p:spPr bwMode="auto">
            <a:xfrm rot="16200000">
              <a:off x="4183261" y="257829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4" name="Freeform 19"/>
            <p:cNvSpPr>
              <a:spLocks/>
            </p:cNvSpPr>
            <p:nvPr/>
          </p:nvSpPr>
          <p:spPr bwMode="auto">
            <a:xfrm rot="16200000">
              <a:off x="3786188" y="2781301"/>
              <a:ext cx="591740" cy="384572"/>
            </a:xfrm>
            <a:custGeom>
              <a:avLst/>
              <a:gdLst>
                <a:gd name="T0" fmla="*/ 0 w 89"/>
                <a:gd name="T1" fmla="*/ 2147483647 h 50"/>
                <a:gd name="T2" fmla="*/ 0 w 89"/>
                <a:gd name="T3" fmla="*/ 0 h 50"/>
                <a:gd name="T4" fmla="*/ 2147483647 w 89"/>
                <a:gd name="T5" fmla="*/ 0 h 50"/>
                <a:gd name="T6" fmla="*/ 2147483647 w 89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0"/>
                <a:gd name="T14" fmla="*/ 89 w 89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0">
                  <a:moveTo>
                    <a:pt x="0" y="50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5" name="Freeform 20"/>
            <p:cNvSpPr>
              <a:spLocks/>
            </p:cNvSpPr>
            <p:nvPr/>
          </p:nvSpPr>
          <p:spPr bwMode="auto">
            <a:xfrm rot="16200000">
              <a:off x="3404593" y="3155752"/>
              <a:ext cx="670322" cy="300038"/>
            </a:xfrm>
            <a:custGeom>
              <a:avLst/>
              <a:gdLst>
                <a:gd name="T0" fmla="*/ 0 w 101"/>
                <a:gd name="T1" fmla="*/ 2147483647 h 39"/>
                <a:gd name="T2" fmla="*/ 0 w 101"/>
                <a:gd name="T3" fmla="*/ 0 h 39"/>
                <a:gd name="T4" fmla="*/ 2147483647 w 101"/>
                <a:gd name="T5" fmla="*/ 0 h 39"/>
                <a:gd name="T6" fmla="*/ 2147483647 w 101"/>
                <a:gd name="T7" fmla="*/ 2147483647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39"/>
                <a:gd name="T14" fmla="*/ 101 w 10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39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6" name="Rectangle 21"/>
            <p:cNvSpPr>
              <a:spLocks noChangeArrowheads="1"/>
            </p:cNvSpPr>
            <p:nvPr/>
          </p:nvSpPr>
          <p:spPr bwMode="auto">
            <a:xfrm>
              <a:off x="3180160" y="227290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FW102-4 (4.4)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7" name="Rectangle 22"/>
            <p:cNvSpPr>
              <a:spLocks noChangeArrowheads="1"/>
            </p:cNvSpPr>
            <p:nvPr/>
          </p:nvSpPr>
          <p:spPr bwMode="auto">
            <a:xfrm>
              <a:off x="3849291" y="20538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8" name="Rectangle 23"/>
            <p:cNvSpPr>
              <a:spLocks noChangeArrowheads="1"/>
            </p:cNvSpPr>
            <p:nvPr/>
          </p:nvSpPr>
          <p:spPr bwMode="auto">
            <a:xfrm>
              <a:off x="4311255" y="1841897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FW101-4 (5.6)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9" name="Rectangle 24"/>
            <p:cNvSpPr>
              <a:spLocks noChangeArrowheads="1"/>
            </p:cNvSpPr>
            <p:nvPr/>
          </p:nvSpPr>
          <p:spPr bwMode="auto">
            <a:xfrm>
              <a:off x="4311255" y="16275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FW102-1 (6.4)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0" name="Freeform 25"/>
            <p:cNvSpPr>
              <a:spLocks/>
            </p:cNvSpPr>
            <p:nvPr/>
          </p:nvSpPr>
          <p:spPr bwMode="auto">
            <a:xfrm rot="16200000">
              <a:off x="4005857" y="172104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1" name="Freeform 26"/>
            <p:cNvSpPr>
              <a:spLocks/>
            </p:cNvSpPr>
            <p:nvPr/>
          </p:nvSpPr>
          <p:spPr bwMode="auto">
            <a:xfrm rot="16200000">
              <a:off x="3619500" y="1746647"/>
              <a:ext cx="317897" cy="467915"/>
            </a:xfrm>
            <a:custGeom>
              <a:avLst/>
              <a:gdLst>
                <a:gd name="T0" fmla="*/ 0 w 48"/>
                <a:gd name="T1" fmla="*/ 2147483647 h 61"/>
                <a:gd name="T2" fmla="*/ 0 w 48"/>
                <a:gd name="T3" fmla="*/ 0 h 61"/>
                <a:gd name="T4" fmla="*/ 2147483647 w 48"/>
                <a:gd name="T5" fmla="*/ 0 h 61"/>
                <a:gd name="T6" fmla="*/ 2147483647 w 48"/>
                <a:gd name="T7" fmla="*/ 2147483647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1"/>
                <a:gd name="T14" fmla="*/ 48 w 48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1">
                  <a:moveTo>
                    <a:pt x="0" y="27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6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2" name="Rectangle 27"/>
            <p:cNvSpPr>
              <a:spLocks noChangeArrowheads="1"/>
            </p:cNvSpPr>
            <p:nvPr/>
          </p:nvSpPr>
          <p:spPr bwMode="auto">
            <a:xfrm>
              <a:off x="3580211" y="1415654"/>
              <a:ext cx="897773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FW103 (5.92)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3" name="Rectangle 28"/>
            <p:cNvSpPr>
              <a:spLocks noChangeArrowheads="1"/>
            </p:cNvSpPr>
            <p:nvPr/>
          </p:nvSpPr>
          <p:spPr bwMode="auto">
            <a:xfrm>
              <a:off x="3580211" y="1196579"/>
              <a:ext cx="897773" cy="18839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 (4.66)</a:t>
              </a:r>
            </a:p>
          </p:txBody>
        </p:sp>
        <p:sp>
          <p:nvSpPr>
            <p:cNvPr id="7194" name="Freeform 29"/>
            <p:cNvSpPr>
              <a:spLocks/>
            </p:cNvSpPr>
            <p:nvPr/>
          </p:nvSpPr>
          <p:spPr bwMode="auto">
            <a:xfrm rot="16200000">
              <a:off x="3273029" y="1293019"/>
              <a:ext cx="219075" cy="200025"/>
            </a:xfrm>
            <a:custGeom>
              <a:avLst/>
              <a:gdLst>
                <a:gd name="T0" fmla="*/ 0 w 33"/>
                <a:gd name="T1" fmla="*/ 2147483647 h 26"/>
                <a:gd name="T2" fmla="*/ 0 w 33"/>
                <a:gd name="T3" fmla="*/ 0 h 26"/>
                <a:gd name="T4" fmla="*/ 2147483647 w 33"/>
                <a:gd name="T5" fmla="*/ 0 h 26"/>
                <a:gd name="T6" fmla="*/ 2147483647 w 33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26"/>
                <a:gd name="T14" fmla="*/ 33 w 33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26">
                  <a:moveTo>
                    <a:pt x="0" y="26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5" name="Freeform 30"/>
            <p:cNvSpPr>
              <a:spLocks/>
            </p:cNvSpPr>
            <p:nvPr/>
          </p:nvSpPr>
          <p:spPr bwMode="auto">
            <a:xfrm rot="16200000">
              <a:off x="2999185" y="1434704"/>
              <a:ext cx="590550" cy="500063"/>
            </a:xfrm>
            <a:custGeom>
              <a:avLst/>
              <a:gdLst>
                <a:gd name="T0" fmla="*/ 0 w 89"/>
                <a:gd name="T1" fmla="*/ 2147483647 h 65"/>
                <a:gd name="T2" fmla="*/ 0 w 89"/>
                <a:gd name="T3" fmla="*/ 0 h 65"/>
                <a:gd name="T4" fmla="*/ 2147483647 w 89"/>
                <a:gd name="T5" fmla="*/ 0 h 65"/>
                <a:gd name="T6" fmla="*/ 2147483647 w 89"/>
                <a:gd name="T7" fmla="*/ 2147483647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65"/>
                <a:gd name="T14" fmla="*/ 89 w 89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65">
                  <a:moveTo>
                    <a:pt x="0" y="65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6" name="Freeform 31"/>
            <p:cNvSpPr>
              <a:spLocks/>
            </p:cNvSpPr>
            <p:nvPr/>
          </p:nvSpPr>
          <p:spPr bwMode="auto">
            <a:xfrm rot="16200000">
              <a:off x="2644378" y="1919288"/>
              <a:ext cx="670322" cy="208359"/>
            </a:xfrm>
            <a:custGeom>
              <a:avLst/>
              <a:gdLst>
                <a:gd name="T0" fmla="*/ 0 w 101"/>
                <a:gd name="T1" fmla="*/ 2147483647 h 27"/>
                <a:gd name="T2" fmla="*/ 0 w 101"/>
                <a:gd name="T3" fmla="*/ 0 h 27"/>
                <a:gd name="T4" fmla="*/ 2147483647 w 101"/>
                <a:gd name="T5" fmla="*/ 0 h 27"/>
                <a:gd name="T6" fmla="*/ 2147483647 w 101"/>
                <a:gd name="T7" fmla="*/ 2147483647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7"/>
                <a:gd name="T14" fmla="*/ 101 w 101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7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22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7" name="Freeform 32"/>
            <p:cNvSpPr>
              <a:spLocks/>
            </p:cNvSpPr>
            <p:nvPr/>
          </p:nvSpPr>
          <p:spPr bwMode="auto">
            <a:xfrm rot="16200000">
              <a:off x="2558058" y="2277071"/>
              <a:ext cx="1288256" cy="775097"/>
            </a:xfrm>
            <a:custGeom>
              <a:avLst/>
              <a:gdLst>
                <a:gd name="T0" fmla="*/ 0 w 194"/>
                <a:gd name="T1" fmla="*/ 2147483647 h 101"/>
                <a:gd name="T2" fmla="*/ 0 w 194"/>
                <a:gd name="T3" fmla="*/ 0 h 101"/>
                <a:gd name="T4" fmla="*/ 2147483647 w 194"/>
                <a:gd name="T5" fmla="*/ 0 h 101"/>
                <a:gd name="T6" fmla="*/ 2147483647 w 194"/>
                <a:gd name="T7" fmla="*/ 837596247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101"/>
                <a:gd name="T14" fmla="*/ 194 w 194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101">
                  <a:moveTo>
                    <a:pt x="0" y="101"/>
                  </a:moveTo>
                  <a:lnTo>
                    <a:pt x="0" y="0"/>
                  </a:lnTo>
                  <a:lnTo>
                    <a:pt x="194" y="0"/>
                  </a:lnTo>
                  <a:lnTo>
                    <a:pt x="194" y="8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8" name="Freeform 33"/>
            <p:cNvSpPr>
              <a:spLocks/>
            </p:cNvSpPr>
            <p:nvPr/>
          </p:nvSpPr>
          <p:spPr bwMode="auto">
            <a:xfrm rot="16200000">
              <a:off x="2347318" y="2909292"/>
              <a:ext cx="1295400" cy="806053"/>
            </a:xfrm>
            <a:custGeom>
              <a:avLst/>
              <a:gdLst>
                <a:gd name="T0" fmla="*/ 0 w 195"/>
                <a:gd name="T1" fmla="*/ 2147483647 h 105"/>
                <a:gd name="T2" fmla="*/ 0 w 195"/>
                <a:gd name="T3" fmla="*/ 0 h 105"/>
                <a:gd name="T4" fmla="*/ 2147483647 w 195"/>
                <a:gd name="T5" fmla="*/ 0 h 105"/>
                <a:gd name="T6" fmla="*/ 2147483647 w 195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105"/>
                <a:gd name="T14" fmla="*/ 195 w 19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105">
                  <a:moveTo>
                    <a:pt x="0" y="105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2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9" name="Freeform 34"/>
            <p:cNvSpPr>
              <a:spLocks/>
            </p:cNvSpPr>
            <p:nvPr/>
          </p:nvSpPr>
          <p:spPr bwMode="auto">
            <a:xfrm rot="16200000">
              <a:off x="1991916" y="3684985"/>
              <a:ext cx="969169" cy="230981"/>
            </a:xfrm>
            <a:custGeom>
              <a:avLst/>
              <a:gdLst>
                <a:gd name="T0" fmla="*/ 0 w 146"/>
                <a:gd name="T1" fmla="*/ 2147483647 h 30"/>
                <a:gd name="T2" fmla="*/ 0 w 146"/>
                <a:gd name="T3" fmla="*/ 0 h 30"/>
                <a:gd name="T4" fmla="*/ 2147483647 w 146"/>
                <a:gd name="T5" fmla="*/ 0 h 30"/>
                <a:gd name="T6" fmla="*/ 2147483647 w 146"/>
                <a:gd name="T7" fmla="*/ 2147483647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30"/>
                <a:gd name="T14" fmla="*/ 146 w 146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30">
                  <a:moveTo>
                    <a:pt x="0" y="26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30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0" name="Line 35"/>
            <p:cNvSpPr>
              <a:spLocks noChangeShapeType="1"/>
            </p:cNvSpPr>
            <p:nvPr/>
          </p:nvSpPr>
          <p:spPr bwMode="auto">
            <a:xfrm rot="16200000" flipV="1">
              <a:off x="3567634" y="3221831"/>
              <a:ext cx="1190" cy="2427685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1" name="Line 36"/>
            <p:cNvSpPr>
              <a:spLocks noChangeShapeType="1"/>
            </p:cNvSpPr>
            <p:nvPr/>
          </p:nvSpPr>
          <p:spPr bwMode="auto">
            <a:xfrm rot="16200000" flipH="1">
              <a:off x="47529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2" name="Line 37"/>
            <p:cNvSpPr>
              <a:spLocks noChangeShapeType="1"/>
            </p:cNvSpPr>
            <p:nvPr/>
          </p:nvSpPr>
          <p:spPr bwMode="auto">
            <a:xfrm rot="16200000" flipH="1">
              <a:off x="423855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3" name="Line 38"/>
            <p:cNvSpPr>
              <a:spLocks noChangeShapeType="1"/>
            </p:cNvSpPr>
            <p:nvPr/>
          </p:nvSpPr>
          <p:spPr bwMode="auto">
            <a:xfrm rot="16200000" flipH="1">
              <a:off x="37242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4" name="Line 39"/>
            <p:cNvSpPr>
              <a:spLocks noChangeShapeType="1"/>
            </p:cNvSpPr>
            <p:nvPr/>
          </p:nvSpPr>
          <p:spPr bwMode="auto">
            <a:xfrm rot="16200000" flipH="1">
              <a:off x="3201516" y="4465439"/>
              <a:ext cx="59531" cy="1191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5" name="Line 40"/>
            <p:cNvSpPr>
              <a:spLocks noChangeShapeType="1"/>
            </p:cNvSpPr>
            <p:nvPr/>
          </p:nvSpPr>
          <p:spPr bwMode="auto">
            <a:xfrm rot="16200000" flipH="1">
              <a:off x="2685976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6" name="Rectangle 41"/>
            <p:cNvSpPr>
              <a:spLocks noChangeArrowheads="1"/>
            </p:cNvSpPr>
            <p:nvPr/>
          </p:nvSpPr>
          <p:spPr bwMode="auto">
            <a:xfrm>
              <a:off x="4684440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0.6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7" name="Rectangle 42"/>
            <p:cNvSpPr>
              <a:spLocks noChangeArrowheads="1"/>
            </p:cNvSpPr>
            <p:nvPr/>
          </p:nvSpPr>
          <p:spPr bwMode="auto">
            <a:xfrm>
              <a:off x="4171282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0.5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8" name="Rectangle 43"/>
            <p:cNvSpPr>
              <a:spLocks noChangeArrowheads="1"/>
            </p:cNvSpPr>
            <p:nvPr/>
          </p:nvSpPr>
          <p:spPr bwMode="auto">
            <a:xfrm>
              <a:off x="3656931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9" name="Rectangle 44"/>
            <p:cNvSpPr>
              <a:spLocks noChangeArrowheads="1"/>
            </p:cNvSpPr>
            <p:nvPr/>
          </p:nvSpPr>
          <p:spPr bwMode="auto">
            <a:xfrm>
              <a:off x="3133056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0" name="Rectangle 45"/>
            <p:cNvSpPr>
              <a:spLocks noChangeArrowheads="1"/>
            </p:cNvSpPr>
            <p:nvPr/>
          </p:nvSpPr>
          <p:spPr bwMode="auto">
            <a:xfrm>
              <a:off x="2617515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1" name="Rectangle 49"/>
            <p:cNvSpPr>
              <a:spLocks noChangeArrowheads="1"/>
            </p:cNvSpPr>
            <p:nvPr/>
          </p:nvSpPr>
          <p:spPr bwMode="auto">
            <a:xfrm>
              <a:off x="2318667" y="4692134"/>
              <a:ext cx="2354392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Sorensen Abundance Based Distance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2" name="TextBox 52"/>
            <p:cNvSpPr txBox="1">
              <a:spLocks noChangeArrowheads="1"/>
            </p:cNvSpPr>
            <p:nvPr/>
          </p:nvSpPr>
          <p:spPr bwMode="auto">
            <a:xfrm>
              <a:off x="5448300" y="1504950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7213" name="TextBox 53"/>
            <p:cNvSpPr txBox="1">
              <a:spLocks noChangeArrowheads="1"/>
            </p:cNvSpPr>
            <p:nvPr/>
          </p:nvSpPr>
          <p:spPr bwMode="auto">
            <a:xfrm>
              <a:off x="5943600" y="2968823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7214" name="TextBox 54"/>
            <p:cNvSpPr txBox="1">
              <a:spLocks noChangeArrowheads="1"/>
            </p:cNvSpPr>
            <p:nvPr/>
          </p:nvSpPr>
          <p:spPr bwMode="auto">
            <a:xfrm>
              <a:off x="4800600" y="3810000"/>
              <a:ext cx="566057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7215" name="TextBox 55"/>
            <p:cNvSpPr txBox="1">
              <a:spLocks noChangeArrowheads="1"/>
            </p:cNvSpPr>
            <p:nvPr/>
          </p:nvSpPr>
          <p:spPr bwMode="auto">
            <a:xfrm>
              <a:off x="4495799" y="4142601"/>
              <a:ext cx="576943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  <p:sp>
          <p:nvSpPr>
            <p:cNvPr id="57" name="Right Bracket 56"/>
            <p:cNvSpPr/>
            <p:nvPr/>
          </p:nvSpPr>
          <p:spPr>
            <a:xfrm>
              <a:off x="5257800" y="1219200"/>
              <a:ext cx="152400" cy="11430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Right Bracket 57"/>
            <p:cNvSpPr/>
            <p:nvPr/>
          </p:nvSpPr>
          <p:spPr>
            <a:xfrm>
              <a:off x="5753100" y="2514600"/>
              <a:ext cx="190500" cy="12192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Right Bracket 58"/>
            <p:cNvSpPr/>
            <p:nvPr/>
          </p:nvSpPr>
          <p:spPr>
            <a:xfrm>
              <a:off x="4648200" y="3810000"/>
              <a:ext cx="114300" cy="2857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Right Bracket 59"/>
            <p:cNvSpPr/>
            <p:nvPr/>
          </p:nvSpPr>
          <p:spPr>
            <a:xfrm>
              <a:off x="4419600" y="4191000"/>
              <a:ext cx="57150" cy="1714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3"/>
            <p:cNvSpPr txBox="1">
              <a:spLocks noChangeArrowheads="1"/>
            </p:cNvSpPr>
            <p:nvPr/>
          </p:nvSpPr>
          <p:spPr bwMode="auto">
            <a:xfrm>
              <a:off x="5257800" y="2514600"/>
              <a:ext cx="5334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  <p:sp>
          <p:nvSpPr>
            <p:cNvPr id="56" name="TextBox 53"/>
            <p:cNvSpPr txBox="1">
              <a:spLocks noChangeArrowheads="1"/>
            </p:cNvSpPr>
            <p:nvPr/>
          </p:nvSpPr>
          <p:spPr bwMode="auto">
            <a:xfrm>
              <a:off x="5562600" y="3121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H2</a:t>
              </a:r>
            </a:p>
          </p:txBody>
        </p:sp>
        <p:sp>
          <p:nvSpPr>
            <p:cNvPr id="61" name="TextBox 53"/>
            <p:cNvSpPr txBox="1">
              <a:spLocks noChangeArrowheads="1"/>
            </p:cNvSpPr>
            <p:nvPr/>
          </p:nvSpPr>
          <p:spPr bwMode="auto">
            <a:xfrm>
              <a:off x="4800600" y="3502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</p:grp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5486400" y="-76200"/>
            <a:ext cx="5181600" cy="1505712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estructura</a:t>
            </a:r>
            <a:r>
              <a:rPr lang="en-US" sz="2400" dirty="0"/>
              <a:t> de la </a:t>
            </a:r>
            <a:r>
              <a:rPr lang="en-US" sz="2400" dirty="0" err="1"/>
              <a:t>comunidad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relacionada</a:t>
            </a:r>
            <a:r>
              <a:rPr lang="en-US" sz="2400" dirty="0"/>
              <a:t> a la </a:t>
            </a:r>
            <a:r>
              <a:rPr lang="en-US" sz="2400" dirty="0" err="1"/>
              <a:t>conectividad</a:t>
            </a:r>
            <a:r>
              <a:rPr lang="en-US" sz="2400" dirty="0"/>
              <a:t> y </a:t>
            </a:r>
            <a:r>
              <a:rPr lang="en-US" sz="2400" dirty="0" err="1"/>
              <a:t>el</a:t>
            </a:r>
            <a:r>
              <a:rPr lang="en-US" sz="2400" dirty="0"/>
              <a:t> pH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48800" y="3828872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H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igh activity wells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296400" y="5581472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edium activity wells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0" y="2076272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ow activity wells</a:t>
            </a:r>
          </a:p>
        </p:txBody>
      </p:sp>
      <p:grpSp>
        <p:nvGrpSpPr>
          <p:cNvPr id="111" name="Group 2"/>
          <p:cNvGrpSpPr>
            <a:grpSpLocks noChangeAspect="1"/>
          </p:cNvGrpSpPr>
          <p:nvPr/>
        </p:nvGrpSpPr>
        <p:grpSpPr bwMode="auto">
          <a:xfrm>
            <a:off x="1524000" y="0"/>
            <a:ext cx="3733800" cy="2227628"/>
            <a:chOff x="1600200" y="1143000"/>
            <a:chExt cx="5373690" cy="3242525"/>
          </a:xfrm>
        </p:grpSpPr>
        <p:sp>
          <p:nvSpPr>
            <p:cNvPr id="112" name="Rectangle 3"/>
            <p:cNvSpPr/>
            <p:nvPr/>
          </p:nvSpPr>
          <p:spPr>
            <a:xfrm>
              <a:off x="1600200" y="1143000"/>
              <a:ext cx="5373690" cy="3216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Oval 6"/>
            <p:cNvSpPr>
              <a:spLocks noChangeArrowheads="1"/>
            </p:cNvSpPr>
            <p:nvPr/>
          </p:nvSpPr>
          <p:spPr bwMode="auto">
            <a:xfrm>
              <a:off x="5472480" y="2431491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Oval 7"/>
            <p:cNvSpPr>
              <a:spLocks noChangeArrowheads="1"/>
            </p:cNvSpPr>
            <p:nvPr/>
          </p:nvSpPr>
          <p:spPr bwMode="auto">
            <a:xfrm>
              <a:off x="4336936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Oval 8"/>
            <p:cNvSpPr>
              <a:spLocks noChangeArrowheads="1"/>
            </p:cNvSpPr>
            <p:nvPr/>
          </p:nvSpPr>
          <p:spPr bwMode="auto">
            <a:xfrm>
              <a:off x="4631741" y="1972906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Oval 9"/>
            <p:cNvSpPr>
              <a:spLocks noChangeArrowheads="1"/>
            </p:cNvSpPr>
            <p:nvPr/>
          </p:nvSpPr>
          <p:spPr bwMode="auto">
            <a:xfrm>
              <a:off x="4642660" y="2398735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Oval 10"/>
            <p:cNvSpPr>
              <a:spLocks noChangeArrowheads="1"/>
            </p:cNvSpPr>
            <p:nvPr/>
          </p:nvSpPr>
          <p:spPr bwMode="auto">
            <a:xfrm>
              <a:off x="4620822" y="2857320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Oval 11"/>
            <p:cNvSpPr>
              <a:spLocks noChangeArrowheads="1"/>
            </p:cNvSpPr>
            <p:nvPr/>
          </p:nvSpPr>
          <p:spPr bwMode="auto">
            <a:xfrm>
              <a:off x="3911107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12"/>
            <p:cNvSpPr>
              <a:spLocks noChangeArrowheads="1"/>
            </p:cNvSpPr>
            <p:nvPr/>
          </p:nvSpPr>
          <p:spPr bwMode="auto">
            <a:xfrm>
              <a:off x="4948383" y="2376898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Oval 13"/>
            <p:cNvSpPr>
              <a:spLocks noChangeArrowheads="1"/>
            </p:cNvSpPr>
            <p:nvPr/>
          </p:nvSpPr>
          <p:spPr bwMode="auto">
            <a:xfrm>
              <a:off x="1640019" y="2387817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TextBox 12"/>
            <p:cNvSpPr txBox="1">
              <a:spLocks noChangeArrowheads="1"/>
            </p:cNvSpPr>
            <p:nvPr/>
          </p:nvSpPr>
          <p:spPr bwMode="auto">
            <a:xfrm>
              <a:off x="5257796" y="2971799"/>
              <a:ext cx="1496759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FW104</a:t>
              </a:r>
            </a:p>
          </p:txBody>
        </p:sp>
        <p:sp>
          <p:nvSpPr>
            <p:cNvPr id="122" name="TextBox 13"/>
            <p:cNvSpPr txBox="1">
              <a:spLocks noChangeArrowheads="1"/>
            </p:cNvSpPr>
            <p:nvPr/>
          </p:nvSpPr>
          <p:spPr bwMode="auto">
            <a:xfrm>
              <a:off x="1600200" y="2514600"/>
              <a:ext cx="1363006" cy="53759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</a:t>
              </a:r>
            </a:p>
          </p:txBody>
        </p:sp>
        <p:sp>
          <p:nvSpPr>
            <p:cNvPr id="123" name="TextBox 14"/>
            <p:cNvSpPr txBox="1">
              <a:spLocks noChangeArrowheads="1"/>
            </p:cNvSpPr>
            <p:nvPr/>
          </p:nvSpPr>
          <p:spPr bwMode="auto">
            <a:xfrm>
              <a:off x="2741862" y="2889194"/>
              <a:ext cx="1567521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FW103</a:t>
              </a:r>
            </a:p>
          </p:txBody>
        </p:sp>
        <p:sp>
          <p:nvSpPr>
            <p:cNvPr id="124" name="TextBox 15"/>
            <p:cNvSpPr txBox="1">
              <a:spLocks noChangeArrowheads="1"/>
            </p:cNvSpPr>
            <p:nvPr/>
          </p:nvSpPr>
          <p:spPr bwMode="auto">
            <a:xfrm>
              <a:off x="3249269" y="1219203"/>
              <a:ext cx="1531277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FW101</a:t>
              </a:r>
            </a:p>
          </p:txBody>
        </p:sp>
        <p:sp>
          <p:nvSpPr>
            <p:cNvPr id="125" name="TextBox 16"/>
            <p:cNvSpPr txBox="1">
              <a:spLocks noChangeArrowheads="1"/>
            </p:cNvSpPr>
            <p:nvPr/>
          </p:nvSpPr>
          <p:spPr bwMode="auto">
            <a:xfrm>
              <a:off x="4952999" y="3355851"/>
              <a:ext cx="1476615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FW100</a:t>
              </a:r>
            </a:p>
          </p:txBody>
        </p:sp>
        <p:sp>
          <p:nvSpPr>
            <p:cNvPr id="126" name="TextBox 17"/>
            <p:cNvSpPr txBox="1">
              <a:spLocks noChangeArrowheads="1"/>
            </p:cNvSpPr>
            <p:nvPr/>
          </p:nvSpPr>
          <p:spPr bwMode="auto">
            <a:xfrm>
              <a:off x="4871414" y="1143000"/>
              <a:ext cx="1453873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FW102</a:t>
              </a:r>
            </a:p>
          </p:txBody>
        </p:sp>
        <p:sp>
          <p:nvSpPr>
            <p:cNvPr id="127" name="TextBox 18"/>
            <p:cNvSpPr txBox="1">
              <a:spLocks noChangeArrowheads="1"/>
            </p:cNvSpPr>
            <p:nvPr/>
          </p:nvSpPr>
          <p:spPr bwMode="auto">
            <a:xfrm>
              <a:off x="5410195" y="1676398"/>
              <a:ext cx="1454027" cy="53759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FW024</a:t>
              </a:r>
            </a:p>
          </p:txBody>
        </p:sp>
        <p:sp>
          <p:nvSpPr>
            <p:cNvPr id="128" name="TextBox 19"/>
            <p:cNvSpPr txBox="1">
              <a:spLocks noChangeArrowheads="1"/>
            </p:cNvSpPr>
            <p:nvPr/>
          </p:nvSpPr>
          <p:spPr bwMode="auto">
            <a:xfrm>
              <a:off x="2599738" y="1676398"/>
              <a:ext cx="1743664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FW026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4419600" y="2057640"/>
              <a:ext cx="609600" cy="7622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3962400" y="1828980"/>
              <a:ext cx="1600200" cy="129574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5400000" flipH="1" flipV="1">
              <a:off x="3582921" y="2669016"/>
              <a:ext cx="504957" cy="203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14" idx="1"/>
            </p:cNvCxnSpPr>
            <p:nvPr/>
          </p:nvCxnSpPr>
          <p:spPr>
            <a:xfrm>
              <a:off x="3810000" y="1905200"/>
              <a:ext cx="548217" cy="514485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6200000" flipH="1">
              <a:off x="4092499" y="1470181"/>
              <a:ext cx="578002" cy="53340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4467110" y="1832196"/>
              <a:ext cx="870179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16200000" flipH="1">
              <a:off x="4971980" y="2457861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5297403" y="2081484"/>
              <a:ext cx="644695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7" name="TextBox 35"/>
            <p:cNvSpPr txBox="1">
              <a:spLocks noChangeArrowheads="1"/>
            </p:cNvSpPr>
            <p:nvPr/>
          </p:nvSpPr>
          <p:spPr bwMode="auto">
            <a:xfrm>
              <a:off x="4495800" y="3809998"/>
              <a:ext cx="228600" cy="5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38" name="Group 102"/>
            <p:cNvGrpSpPr>
              <a:grpSpLocks/>
            </p:cNvGrpSpPr>
            <p:nvPr/>
          </p:nvGrpSpPr>
          <p:grpSpPr bwMode="auto">
            <a:xfrm>
              <a:off x="1600200" y="3387186"/>
              <a:ext cx="3098800" cy="998339"/>
              <a:chOff x="2743200" y="3996786"/>
              <a:chExt cx="3098800" cy="998339"/>
            </a:xfrm>
          </p:grpSpPr>
          <p:sp>
            <p:nvSpPr>
              <p:cNvPr id="140" name="TextBox 40"/>
              <p:cNvSpPr txBox="1">
                <a:spLocks noChangeArrowheads="1"/>
              </p:cNvSpPr>
              <p:nvPr/>
            </p:nvSpPr>
            <p:spPr bwMode="auto">
              <a:xfrm>
                <a:off x="3022601" y="4054329"/>
                <a:ext cx="2656305" cy="940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Multilevel sampling Wells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743200" y="3996786"/>
                <a:ext cx="3098800" cy="972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2" name="Oval 13"/>
              <p:cNvSpPr>
                <a:spLocks noChangeArrowheads="1"/>
              </p:cNvSpPr>
              <p:nvPr/>
            </p:nvSpPr>
            <p:spPr bwMode="auto">
              <a:xfrm>
                <a:off x="2895600" y="4430057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 sz="200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2895600" y="4111873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200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 rot="16200000" flipH="1">
              <a:off x="4747783" y="2932247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58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0" y="609600"/>
            <a:ext cx="9144000" cy="914400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Las </a:t>
            </a:r>
            <a:r>
              <a:rPr lang="en-US" sz="3200" dirty="0" err="1"/>
              <a:t>diferencias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riqueza</a:t>
            </a:r>
            <a:r>
              <a:rPr lang="en-US" sz="3200" dirty="0"/>
              <a:t> no </a:t>
            </a:r>
            <a:r>
              <a:rPr lang="en-US" sz="3200" dirty="0" err="1"/>
              <a:t>están</a:t>
            </a:r>
            <a:r>
              <a:rPr lang="en-US" sz="3200" dirty="0"/>
              <a:t> </a:t>
            </a:r>
            <a:r>
              <a:rPr lang="en-US" sz="3200" dirty="0" err="1"/>
              <a:t>relacionadas</a:t>
            </a:r>
            <a:r>
              <a:rPr lang="en-US" sz="3200" dirty="0"/>
              <a:t> con la </a:t>
            </a:r>
            <a:r>
              <a:rPr lang="en-US" sz="3200" dirty="0" err="1"/>
              <a:t>capacidad</a:t>
            </a:r>
            <a:r>
              <a:rPr lang="en-US" sz="3200" dirty="0"/>
              <a:t> de reducer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524000" y="19050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986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10668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3800" y="38100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16		2.1 -10.8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28194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0 - 12		0.3 - 3.4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800" y="21336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0 - 2		0 - 0.08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0" y="52578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4 – 15 		4.3 - 30.1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4648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0 - 4	            0.2 - 0.9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6214646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4		0.5 -8.8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err="1"/>
              <a:t>Secuencias</a:t>
            </a:r>
            <a:r>
              <a:rPr lang="en-US" sz="2800" dirty="0"/>
              <a:t> </a:t>
            </a:r>
            <a:r>
              <a:rPr lang="en-US" sz="2800" dirty="0" err="1"/>
              <a:t>recuperadas</a:t>
            </a:r>
            <a:r>
              <a:rPr lang="en-US" sz="2800" dirty="0"/>
              <a:t> </a:t>
            </a:r>
            <a:r>
              <a:rPr lang="en-US" sz="2800" dirty="0" err="1"/>
              <a:t>esan</a:t>
            </a:r>
            <a:r>
              <a:rPr lang="en-US" sz="2800" dirty="0"/>
              <a:t> </a:t>
            </a:r>
            <a:r>
              <a:rPr lang="en-US" sz="2800" dirty="0" err="1"/>
              <a:t>relacionadas</a:t>
            </a:r>
            <a:r>
              <a:rPr lang="en-US" sz="2800" dirty="0"/>
              <a:t> a </a:t>
            </a:r>
            <a:r>
              <a:rPr lang="en-US" sz="2800" dirty="0" err="1"/>
              <a:t>organismos</a:t>
            </a:r>
            <a:r>
              <a:rPr lang="en-US" sz="2800" dirty="0"/>
              <a:t> </a:t>
            </a:r>
            <a:r>
              <a:rPr lang="en-US" sz="2800" dirty="0" err="1"/>
              <a:t>capaces</a:t>
            </a:r>
            <a:r>
              <a:rPr lang="en-US" sz="2800" dirty="0"/>
              <a:t> de reducer </a:t>
            </a:r>
            <a:r>
              <a:rPr lang="en-US" sz="2800" dirty="0" err="1"/>
              <a:t>uranio</a:t>
            </a:r>
            <a:endParaRPr lang="en-US" sz="2800" dirty="0"/>
          </a:p>
        </p:txBody>
      </p:sp>
      <p:sp>
        <p:nvSpPr>
          <p:cNvPr id="11" name="Title 9"/>
          <p:cNvSpPr txBox="1">
            <a:spLocks/>
          </p:cNvSpPr>
          <p:nvPr/>
        </p:nvSpPr>
        <p:spPr>
          <a:xfrm>
            <a:off x="7239000" y="1295400"/>
            <a:ext cx="3429000" cy="3048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Relative abundance in active wells </a:t>
            </a:r>
          </a:p>
        </p:txBody>
      </p:sp>
      <p:sp>
        <p:nvSpPr>
          <p:cNvPr id="12" name="Title 9"/>
          <p:cNvSpPr txBox="1">
            <a:spLocks/>
          </p:cNvSpPr>
          <p:nvPr/>
        </p:nvSpPr>
        <p:spPr>
          <a:xfrm>
            <a:off x="88392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Pyrosequencing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374" y="1752600"/>
            <a:ext cx="5958426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9"/>
          <p:cNvSpPr txBox="1">
            <a:spLocks/>
          </p:cNvSpPr>
          <p:nvPr/>
        </p:nvSpPr>
        <p:spPr>
          <a:xfrm>
            <a:off x="70866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Clone libraries</a:t>
            </a:r>
          </a:p>
        </p:txBody>
      </p:sp>
    </p:spTree>
    <p:extLst>
      <p:ext uri="{BB962C8B-B14F-4D97-AF65-F5344CB8AC3E}">
        <p14:creationId xmlns:p14="http://schemas.microsoft.com/office/powerpoint/2010/main" val="19947850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7D92-E0B7-1D0E-91F9-0255067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Vancouver, Canadá </a:t>
            </a:r>
          </a:p>
        </p:txBody>
      </p:sp>
      <p:pic>
        <p:nvPicPr>
          <p:cNvPr id="5" name="Picture 4" descr="A picture containing outdoor, ship, water, boat&#10;&#10;Description automatically generated">
            <a:extLst>
              <a:ext uri="{FF2B5EF4-FFF2-40B4-BE49-F238E27FC236}">
                <a16:creationId xmlns:a16="http://schemas.microsoft.com/office/drawing/2014/main" id="{A6FD9432-65FE-7E85-8D80-84240249B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90" y="2357581"/>
            <a:ext cx="5486400" cy="3657600"/>
          </a:xfrm>
          <a:prstGeom prst="rect">
            <a:avLst/>
          </a:prstGeom>
        </p:spPr>
      </p:pic>
      <p:pic>
        <p:nvPicPr>
          <p:cNvPr id="2050" name="Picture 2" descr="University of British Columbia (@UBC) / Twitter">
            <a:extLst>
              <a:ext uri="{FF2B5EF4-FFF2-40B4-BE49-F238E27FC236}">
                <a16:creationId xmlns:a16="http://schemas.microsoft.com/office/drawing/2014/main" id="{FCDDAF2F-84E3-946E-9178-3CAD57D4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9" y="1662546"/>
            <a:ext cx="1904999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rick Cardenas\Dropbox\cazy.stats.analysis2\svg\final\Fig1 Desing-chemistry-abundances.v.7.29.2014.png">
            <a:extLst>
              <a:ext uri="{FF2B5EF4-FFF2-40B4-BE49-F238E27FC236}">
                <a16:creationId xmlns:a16="http://schemas.microsoft.com/office/drawing/2014/main" id="{0974EECC-B68A-1C60-410D-8F9B6B48B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8"/>
          <a:stretch/>
        </p:blipFill>
        <p:spPr bwMode="auto">
          <a:xfrm>
            <a:off x="498766" y="4315691"/>
            <a:ext cx="4728597" cy="179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biome Insights Inc. | LinkedIn">
            <a:extLst>
              <a:ext uri="{FF2B5EF4-FFF2-40B4-BE49-F238E27FC236}">
                <a16:creationId xmlns:a16="http://schemas.microsoft.com/office/drawing/2014/main" id="{2E76D643-8A72-1D6C-91D2-4FC73A8FF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43" y="1662545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B76EF-692F-836C-66AB-3E69AA1A2B28}"/>
              </a:ext>
            </a:extLst>
          </p:cNvPr>
          <p:cNvSpPr txBox="1"/>
          <p:nvPr/>
        </p:nvSpPr>
        <p:spPr>
          <a:xfrm>
            <a:off x="6271490" y="1230050"/>
            <a:ext cx="313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+ Metagenómica</a:t>
            </a:r>
          </a:p>
          <a:p>
            <a:r>
              <a:rPr lang="es-EC" b="1" dirty="0"/>
              <a:t>++ Estadística </a:t>
            </a:r>
          </a:p>
          <a:p>
            <a:r>
              <a:rPr lang="es-EC" b="1" dirty="0"/>
              <a:t>++ Programación</a:t>
            </a:r>
          </a:p>
        </p:txBody>
      </p:sp>
    </p:spTree>
    <p:extLst>
      <p:ext uri="{BB962C8B-B14F-4D97-AF65-F5344CB8AC3E}">
        <p14:creationId xmlns:p14="http://schemas.microsoft.com/office/powerpoint/2010/main" val="2555413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341294"/>
            <a:ext cx="91440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Candidatos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uranio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reaccionan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a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los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gradients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disponibilidad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carbono</a:t>
            </a:r>
            <a:endParaRPr lang="en-US" sz="28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1524000" y="1447800"/>
          <a:ext cx="88392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More  connected wells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06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Least  connected wells</a:t>
            </a:r>
          </a:p>
        </p:txBody>
      </p:sp>
    </p:spTree>
    <p:extLst>
      <p:ext uri="{BB962C8B-B14F-4D97-AF65-F5344CB8AC3E}">
        <p14:creationId xmlns:p14="http://schemas.microsoft.com/office/powerpoint/2010/main" val="4065156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25514"/>
              </p:ext>
            </p:extLst>
          </p:nvPr>
        </p:nvGraphicFramePr>
        <p:xfrm>
          <a:off x="1524000" y="1160681"/>
          <a:ext cx="9144000" cy="56004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Group Rank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Classification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Closest isolated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Similarity to closest isolate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(%)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Burkholderiales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Betaproteobacteria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Vogesella indigofera</a:t>
                      </a:r>
                      <a:r>
                        <a:rPr lang="es-PE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ATCC 19706T; AB021385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95.6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Peptococcaceae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Anaerobic bacterium Prop2; AY756143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Chlamydiales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Chlamydiae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of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UWC22; AF083616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98.0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putealis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(T); DSM 16056; AY574979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Firmicutes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Clostridium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9B4; AY554416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09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Sulfate-reducing bacterium F1-7b; AJ012594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86.3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BRC1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82.8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Thauera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R-28312; AM084110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dehalogenans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T); 2CP-1; ATCC BAA-258; AF382396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Alphaproteobacteria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 of </a:t>
                      </a: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 polyphaga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AF132138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90.2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Gallionella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ferruginea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subsp.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capsiferriformans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DQ386262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-76200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prstClr val="black"/>
                </a:solidFill>
                <a:latin typeface="Calibri"/>
              </a:rPr>
              <a:t>Indicadores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del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grupo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H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estan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relacionados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uranio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559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5" y="36499"/>
            <a:ext cx="81261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2276913"/>
            <a:ext cx="9144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6814127" y="3128629"/>
            <a:ext cx="3948874" cy="2438400"/>
          </a:xfrm>
          <a:prstGeom prst="rect">
            <a:avLst/>
          </a:prstGeom>
        </p:spPr>
        <p:txBody>
          <a:bodyPr vert="horz" lIns="82945" tIns="41473" rIns="82945" bIns="41473" rtlCol="0" anchor="ctr">
            <a:noAutofit/>
          </a:bodyPr>
          <a:lstStyle>
            <a:lvl1pPr algn="ctr" defTabSz="829452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Diseño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bloques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anidados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Bosques naturales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convertidos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pastizales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Analisis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diversidad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ARNr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usando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secuenciamiento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con 454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procesado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MOTHUR y RDP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2676467"/>
            <a:ext cx="3948875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66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Conversión a agricultura afecta la composición de la comunidad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447800"/>
            <a:ext cx="3718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92" y="1591606"/>
            <a:ext cx="43243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34200" y="1905000"/>
            <a:ext cx="14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/>
                </a:solidFill>
                <a:latin typeface="Helvetica Neue" panose="02000503000000020004" pitchFamily="2"/>
              </a:rPr>
              <a:t>Forest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0600" y="4114800"/>
            <a:ext cx="15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 panose="02000503000000020004" pitchFamily="2"/>
              </a:rPr>
              <a:t>Pasture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1" y="5265004"/>
            <a:ext cx="397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NMDS using</a:t>
            </a:r>
          </a:p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 Bray-Curtis distances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3896" y="5253849"/>
            <a:ext cx="3978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Classification using representative sequences</a:t>
            </a:r>
          </a:p>
        </p:txBody>
      </p:sp>
    </p:spTree>
    <p:extLst>
      <p:ext uri="{BB962C8B-B14F-4D97-AF65-F5344CB8AC3E}">
        <p14:creationId xmlns:p14="http://schemas.microsoft.com/office/powerpoint/2010/main" val="32260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incrementa la riqueza de las comunidades </a:t>
            </a:r>
            <a:br>
              <a:rPr lang="es-PE" noProof="0" dirty="0"/>
            </a:br>
            <a:r>
              <a:rPr lang="es-PE" noProof="0" dirty="0"/>
              <a:t>y aumenta su similitud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20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1"/>
            <a:ext cx="3067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87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396658"/>
            <a:ext cx="8461010" cy="4013542"/>
            <a:chOff x="457200" y="-579146"/>
            <a:chExt cx="8386134" cy="37336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7"/>
            <a:stretch/>
          </p:blipFill>
          <p:spPr bwMode="auto">
            <a:xfrm>
              <a:off x="457200" y="152400"/>
              <a:ext cx="8386134" cy="3002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87982" y="-531570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Forest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383" y="-579146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Pasture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a la agricultura homogeniza las comunidades</a:t>
            </a:r>
          </a:p>
        </p:txBody>
      </p:sp>
    </p:spTree>
    <p:extLst>
      <p:ext uri="{BB962C8B-B14F-4D97-AF65-F5344CB8AC3E}">
        <p14:creationId xmlns:p14="http://schemas.microsoft.com/office/powerpoint/2010/main" val="3926558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erson's body&#10;&#10;Description automatically generated with low confidence">
            <a:extLst>
              <a:ext uri="{FF2B5EF4-FFF2-40B4-BE49-F238E27FC236}">
                <a16:creationId xmlns:a16="http://schemas.microsoft.com/office/drawing/2014/main" id="{1C5EEFE1-E6FC-72EE-E9A3-7B715982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81" y="0"/>
            <a:ext cx="7367437" cy="62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57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El microbioma intestinal difiere en pacientes con enfermedad inflamatoria intestinal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0" y="1676400"/>
            <a:ext cx="2743200" cy="4572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PE" noProof="0" dirty="0"/>
              <a:t>Bacteria</a:t>
            </a:r>
          </a:p>
        </p:txBody>
      </p:sp>
      <p:pic>
        <p:nvPicPr>
          <p:cNvPr id="4" name="Picture 4" descr="E:\Libraries\Dropbox\healthy_gut\datasets\Sokol_2016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209800"/>
            <a:ext cx="3796524" cy="4251364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10400" y="1676400"/>
            <a:ext cx="2743200" cy="457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3200" dirty="0">
                <a:solidFill>
                  <a:schemeClr val="accent2"/>
                </a:solidFill>
              </a:rPr>
              <a:t>Fungi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5800" y="6486809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Sokol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2016.</a:t>
            </a:r>
            <a:r>
              <a:rPr lang="en-US" i="1" dirty="0"/>
              <a:t> Gut</a:t>
            </a:r>
            <a:r>
              <a:rPr lang="en-US" dirty="0"/>
              <a:t> (0):1-10</a:t>
            </a:r>
          </a:p>
        </p:txBody>
      </p:sp>
      <p:pic>
        <p:nvPicPr>
          <p:cNvPr id="3074" name="Picture 2" descr="C:\Users\erick\Documents\UBC\Microbiome Insights\presentations\sokol_fungi.jpg"/>
          <p:cNvPicPr>
            <a:picLocks noChangeAspect="1" noChangeArrowheads="1"/>
          </p:cNvPicPr>
          <p:nvPr/>
        </p:nvPicPr>
        <p:blipFill>
          <a:blip r:embed="rId4" cstate="print"/>
          <a:srcRect b="2666"/>
          <a:stretch>
            <a:fillRect/>
          </a:stretch>
        </p:blipFill>
        <p:spPr bwMode="auto">
          <a:xfrm>
            <a:off x="6248400" y="2519458"/>
            <a:ext cx="3886200" cy="3638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82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noProof="0" dirty="0"/>
              <a:t>¿Cuántas especias hay en mi muestra?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</a:p>
          <a:p>
            <a:r>
              <a:rPr lang="es-PE" noProof="0" dirty="0"/>
              <a:t>¿Cuál es la diversidad de mi muestra?</a:t>
            </a:r>
            <a:r>
              <a:rPr lang="es-PE" noProof="0" dirty="0">
                <a:solidFill>
                  <a:schemeClr val="tx2"/>
                </a:solidFill>
              </a:rPr>
              <a:t> (Alpha)</a:t>
            </a:r>
            <a:endParaRPr lang="es-PE" noProof="0" dirty="0"/>
          </a:p>
          <a:p>
            <a:r>
              <a:rPr lang="es-PE" noProof="0" dirty="0"/>
              <a:t>¿Como está estructurada la comunidad microbiana?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  <a:endParaRPr lang="es-PE" noProof="0" dirty="0"/>
          </a:p>
          <a:p>
            <a:r>
              <a:rPr lang="es-PE" noProof="0" dirty="0"/>
              <a:t>¿Qué tan novedosos son mis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</a:p>
          <a:p>
            <a:r>
              <a:rPr lang="es-PE" noProof="0" dirty="0"/>
              <a:t>¿Dónde se han encontrado antes a estos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  <a:endParaRPr lang="es-PE" noProof="0" dirty="0"/>
          </a:p>
          <a:p>
            <a:r>
              <a:rPr lang="es-PE" noProof="0" dirty="0"/>
              <a:t>¿Qué tan similares son las comunidades de mis muestras? </a:t>
            </a:r>
            <a:r>
              <a:rPr lang="es-PE" noProof="0" dirty="0">
                <a:solidFill>
                  <a:srgbClr val="FF3300"/>
                </a:solidFill>
              </a:rPr>
              <a:t>(Beta, ordenaciones)</a:t>
            </a:r>
          </a:p>
          <a:p>
            <a:r>
              <a:rPr lang="es-PE" noProof="0" dirty="0"/>
              <a:t>¿Como cambian las comunidades a través de este gradiente ambiental? </a:t>
            </a:r>
            <a:r>
              <a:rPr lang="es-PE" noProof="0" dirty="0">
                <a:solidFill>
                  <a:srgbClr val="FF3300"/>
                </a:solidFill>
              </a:rPr>
              <a:t>(Beta, ordenaciones CCA, RDA)</a:t>
            </a:r>
            <a:endParaRPr lang="es-PE" noProof="0" dirty="0"/>
          </a:p>
          <a:p>
            <a:r>
              <a:rPr lang="es-PE" noProof="0" dirty="0"/>
              <a:t>¿Hay diferencias entre las comunidades de los tratamientos, X, Y, Z? </a:t>
            </a:r>
            <a:r>
              <a:rPr lang="es-PE" noProof="0" dirty="0">
                <a:solidFill>
                  <a:srgbClr val="FF3300"/>
                </a:solidFill>
              </a:rPr>
              <a:t>(Beta, PERMANOVA)</a:t>
            </a:r>
          </a:p>
          <a:p>
            <a:r>
              <a:rPr lang="es-PE" noProof="0" dirty="0"/>
              <a:t>¿Qué organismos diferencian a los grupos A y B? </a:t>
            </a:r>
            <a:r>
              <a:rPr lang="es-PE" noProof="0" dirty="0">
                <a:solidFill>
                  <a:schemeClr val="accent2"/>
                </a:solidFill>
              </a:rPr>
              <a:t>(Análisis abundancia diferencial, especies indicadoras)</a:t>
            </a:r>
          </a:p>
          <a:p>
            <a:r>
              <a:rPr lang="es-PE" noProof="0" dirty="0"/>
              <a:t>¿Qué funciones cumplen los microorganismos de mi muestra? </a:t>
            </a:r>
            <a:r>
              <a:rPr lang="es-PE" noProof="0" dirty="0">
                <a:solidFill>
                  <a:srgbClr val="7030A0"/>
                </a:solidFill>
              </a:rPr>
              <a:t>(</a:t>
            </a:r>
            <a:r>
              <a:rPr lang="es-PE" noProof="0" dirty="0" err="1">
                <a:solidFill>
                  <a:srgbClr val="7030A0"/>
                </a:solidFill>
              </a:rPr>
              <a:t>Metagenomica</a:t>
            </a:r>
            <a:r>
              <a:rPr lang="es-PE" noProof="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0313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4572000"/>
            <a:ext cx="9144000" cy="228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400" dirty="0"/>
              <a:t>Análisis general para datos multivariados</a:t>
            </a:r>
            <a:endParaRPr lang="es-PE" sz="2400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066801"/>
            <a:ext cx="7478229" cy="559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BBF9F-3B1F-06A6-49DD-C6DD95C4B094}"/>
              </a:ext>
            </a:extLst>
          </p:cNvPr>
          <p:cNvSpPr/>
          <p:nvPr/>
        </p:nvSpPr>
        <p:spPr>
          <a:xfrm>
            <a:off x="1911927" y="4969164"/>
            <a:ext cx="8279943" cy="239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3ED97-4E89-A7D8-C746-37A0F310E835}"/>
              </a:ext>
            </a:extLst>
          </p:cNvPr>
          <p:cNvSpPr/>
          <p:nvPr/>
        </p:nvSpPr>
        <p:spPr>
          <a:xfrm>
            <a:off x="5906426" y="1066800"/>
            <a:ext cx="4461164" cy="559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Esquema de la presentación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noProof="0" dirty="0"/>
              <a:t>Gen 16S </a:t>
            </a:r>
            <a:r>
              <a:rPr lang="es-PE" noProof="0" dirty="0" err="1"/>
              <a:t>RNAr</a:t>
            </a:r>
            <a:r>
              <a:rPr lang="es-PE" noProof="0" dirty="0"/>
              <a:t> y su uso como marcador filogenético</a:t>
            </a:r>
          </a:p>
          <a:p>
            <a:r>
              <a:rPr lang="es-PE" dirty="0"/>
              <a:t>Análisis de diversidad</a:t>
            </a:r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Material disponible en :</a:t>
            </a:r>
          </a:p>
          <a:p>
            <a:pPr lvl="1"/>
            <a:r>
              <a:rPr lang="es-PE" sz="1800" noProof="0" dirty="0">
                <a:hlinkClick r:id="rId2"/>
              </a:rPr>
              <a:t>https://github.com/carden24/2018_Taller_Genomica_ambiental/</a:t>
            </a:r>
            <a:endParaRPr lang="es-PE" sz="1800" noProof="0" dirty="0"/>
          </a:p>
          <a:p>
            <a:pPr lvl="1"/>
            <a:r>
              <a:rPr lang="es-PE" sz="1800" noProof="0" dirty="0"/>
              <a:t>Incluye archivos, scripts, y otros recursos</a:t>
            </a:r>
            <a:endParaRPr lang="es-PE" i="1" noProof="0" dirty="0"/>
          </a:p>
        </p:txBody>
      </p:sp>
    </p:spTree>
    <p:extLst>
      <p:ext uri="{BB962C8B-B14F-4D97-AF65-F5344CB8AC3E}">
        <p14:creationId xmlns:p14="http://schemas.microsoft.com/office/powerpoint/2010/main" val="2432363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la </a:t>
            </a:r>
            <a:r>
              <a:rPr lang="en-US" dirty="0" err="1"/>
              <a:t>diversidad</a:t>
            </a:r>
            <a:r>
              <a:rPr lang="en-US" dirty="0"/>
              <a:t> de </a:t>
            </a:r>
            <a:r>
              <a:rPr lang="en-US" dirty="0" err="1"/>
              <a:t>comunidades</a:t>
            </a:r>
            <a:r>
              <a:rPr lang="en-US" dirty="0"/>
              <a:t>, </a:t>
            </a:r>
            <a:r>
              <a:rPr lang="en-US" dirty="0" err="1"/>
              <a:t>compararlas</a:t>
            </a:r>
            <a:r>
              <a:rPr lang="en-US" dirty="0"/>
              <a:t>, y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diferencias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, o para sus </a:t>
            </a:r>
            <a:r>
              <a:rPr lang="en-US" dirty="0" err="1"/>
              <a:t>miembros</a:t>
            </a:r>
            <a:r>
              <a:rPr lang="en-US" dirty="0"/>
              <a:t>, que </a:t>
            </a:r>
            <a:r>
              <a:rPr lang="en-US" dirty="0" err="1"/>
              <a:t>dependen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variables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Diversidad</a:t>
            </a:r>
            <a:r>
              <a:rPr lang="en-US" dirty="0"/>
              <a:t> alfa = </a:t>
            </a:r>
            <a:r>
              <a:rPr lang="en-US" dirty="0" err="1"/>
              <a:t>dentro</a:t>
            </a:r>
            <a:r>
              <a:rPr lang="en-US" dirty="0"/>
              <a:t> </a:t>
            </a:r>
            <a:r>
              <a:rPr lang="en-US" dirty="0" err="1"/>
              <a:t>comunidad</a:t>
            </a:r>
            <a:endParaRPr lang="en-US" dirty="0"/>
          </a:p>
          <a:p>
            <a:r>
              <a:rPr lang="en-US" dirty="0" err="1"/>
              <a:t>Diversida</a:t>
            </a:r>
            <a:r>
              <a:rPr lang="en-US" dirty="0"/>
              <a:t> Beta = Entre </a:t>
            </a:r>
            <a:r>
              <a:rPr lang="en-US" dirty="0" err="1"/>
              <a:t>comunidades</a:t>
            </a:r>
            <a:endParaRPr lang="en-US" dirty="0"/>
          </a:p>
          <a:p>
            <a:r>
              <a:rPr lang="en-US" dirty="0" err="1"/>
              <a:t>Ordenaciones</a:t>
            </a:r>
            <a:r>
              <a:rPr lang="en-US" dirty="0"/>
              <a:t>, forma </a:t>
            </a:r>
            <a:r>
              <a:rPr lang="en-US" dirty="0" err="1"/>
              <a:t>gráfica</a:t>
            </a:r>
            <a:r>
              <a:rPr lang="en-US" dirty="0"/>
              <a:t> que resume </a:t>
            </a:r>
            <a:r>
              <a:rPr lang="en-US" dirty="0" err="1"/>
              <a:t>similaridad</a:t>
            </a:r>
            <a:r>
              <a:rPr lang="en-US" dirty="0"/>
              <a:t> entre </a:t>
            </a:r>
            <a:r>
              <a:rPr lang="en-US" dirty="0" err="1"/>
              <a:t>muestras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7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88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Nuevos</a:t>
            </a:r>
            <a:r>
              <a:rPr lang="en-AU" dirty="0"/>
              <a:t> </a:t>
            </a:r>
            <a:r>
              <a:rPr lang="en-AU" dirty="0" err="1"/>
              <a:t>metodos</a:t>
            </a:r>
            <a:r>
              <a:rPr lang="en-AU" dirty="0"/>
              <a:t> – </a:t>
            </a:r>
            <a:r>
              <a:rPr lang="en-AU" dirty="0" err="1"/>
              <a:t>Secuenciamiento</a:t>
            </a:r>
            <a:r>
              <a:rPr lang="en-AU" dirty="0"/>
              <a:t> con </a:t>
            </a:r>
            <a:r>
              <a:rPr lang="en-AU" dirty="0" err="1"/>
              <a:t>lecturas</a:t>
            </a:r>
            <a:r>
              <a:rPr lang="en-AU" dirty="0"/>
              <a:t> </a:t>
            </a:r>
            <a:r>
              <a:rPr lang="en-AU" dirty="0" err="1"/>
              <a:t>largas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dirty="0"/>
              <a:t>Pros</a:t>
            </a:r>
          </a:p>
          <a:p>
            <a:pPr marL="0" indent="0" algn="ctr">
              <a:buNone/>
            </a:pPr>
            <a:endParaRPr lang="en-AU" sz="2800" dirty="0"/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/>
              <a:t>Higher resolution</a:t>
            </a:r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/>
              <a:t>Improvement of 16S rRNA databases</a:t>
            </a:r>
          </a:p>
          <a:p>
            <a:pPr lvl="1">
              <a:buFont typeface="Wingdings 2" panose="05020102010507070707" pitchFamily="18" charset="2"/>
              <a:buChar char="P"/>
            </a:pPr>
            <a:endParaRPr lang="en-AU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dirty="0"/>
              <a:t>Cons</a:t>
            </a:r>
          </a:p>
          <a:p>
            <a:pPr lvl="1">
              <a:buFont typeface="Wingdings" panose="05000000000000000000" pitchFamily="2" charset="2"/>
              <a:buChar char="û"/>
            </a:pPr>
            <a:endParaRPr lang="en-AU" sz="2400" dirty="0"/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Lower throughput</a:t>
            </a:r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More expensive</a:t>
            </a:r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May not resolve species</a:t>
            </a:r>
          </a:p>
        </p:txBody>
      </p:sp>
    </p:spTree>
    <p:extLst>
      <p:ext uri="{BB962C8B-B14F-4D97-AF65-F5344CB8AC3E}">
        <p14:creationId xmlns:p14="http://schemas.microsoft.com/office/powerpoint/2010/main" val="3293166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D258-2F2B-439A-8AAC-86D22E6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Meta </a:t>
            </a:r>
            <a:r>
              <a:rPr lang="en-AU" dirty="0" err="1"/>
              <a:t>genómica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8794-5957-44D3-A190-F3C437964F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PE" dirty="0" err="1"/>
              <a:t>Better</a:t>
            </a:r>
            <a:r>
              <a:rPr lang="es-PE" dirty="0"/>
              <a:t> </a:t>
            </a:r>
            <a:r>
              <a:rPr lang="es-PE" dirty="0" err="1"/>
              <a:t>taxonomic</a:t>
            </a:r>
            <a:r>
              <a:rPr lang="es-PE" dirty="0"/>
              <a:t> </a:t>
            </a:r>
            <a:r>
              <a:rPr lang="es-PE" dirty="0" err="1"/>
              <a:t>resolution</a:t>
            </a:r>
            <a:endParaRPr lang="es-PE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dirty="0" err="1"/>
              <a:t>Additional</a:t>
            </a:r>
            <a:r>
              <a:rPr lang="es-PE" dirty="0"/>
              <a:t> </a:t>
            </a:r>
            <a:r>
              <a:rPr lang="es-PE" dirty="0" err="1"/>
              <a:t>functiona</a:t>
            </a:r>
            <a:r>
              <a:rPr lang="es-PE" dirty="0"/>
              <a:t>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No PCR </a:t>
            </a:r>
            <a:r>
              <a:rPr lang="es-PE" dirty="0" err="1"/>
              <a:t>bias</a:t>
            </a:r>
            <a:endParaRPr lang="es-PE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Can target more </a:t>
            </a:r>
            <a:r>
              <a:rPr lang="es-PE" dirty="0" err="1"/>
              <a:t>groups</a:t>
            </a:r>
            <a:endParaRPr lang="es-P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F0384-E362-4AF6-8772-7A13F2B095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û"/>
            </a:pPr>
            <a:r>
              <a:rPr lang="es-PE" dirty="0" err="1"/>
              <a:t>Still</a:t>
            </a:r>
            <a:r>
              <a:rPr lang="es-PE" dirty="0"/>
              <a:t> more </a:t>
            </a:r>
            <a:r>
              <a:rPr lang="es-PE" dirty="0" err="1"/>
              <a:t>expensive</a:t>
            </a:r>
            <a:r>
              <a:rPr lang="es-PE" dirty="0"/>
              <a:t> </a:t>
            </a:r>
            <a:r>
              <a:rPr lang="es-PE" dirty="0" err="1"/>
              <a:t>than</a:t>
            </a:r>
            <a:r>
              <a:rPr lang="es-PE" dirty="0"/>
              <a:t> </a:t>
            </a:r>
            <a:r>
              <a:rPr lang="es-PE" dirty="0" err="1"/>
              <a:t>amplicon</a:t>
            </a:r>
            <a:endParaRPr lang="es-PE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 err="1"/>
              <a:t>Computationally</a:t>
            </a:r>
            <a:r>
              <a:rPr lang="es-PE" dirty="0"/>
              <a:t> </a:t>
            </a:r>
            <a:r>
              <a:rPr lang="es-PE" dirty="0" err="1"/>
              <a:t>intensive</a:t>
            </a:r>
            <a:endParaRPr lang="es-PE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Host DNA reduces usable data</a:t>
            </a:r>
          </a:p>
        </p:txBody>
      </p:sp>
    </p:spTree>
    <p:extLst>
      <p:ext uri="{BB962C8B-B14F-4D97-AF65-F5344CB8AC3E}">
        <p14:creationId xmlns:p14="http://schemas.microsoft.com/office/powerpoint/2010/main" val="2106988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0A5A-FB74-3EC7-0B57-E9D657F2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B7047-84F9-AE98-B11B-773B63A8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53" y="1320800"/>
            <a:ext cx="8021847" cy="4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2834"/>
            <a:ext cx="8229600" cy="609600"/>
          </a:xfrm>
        </p:spPr>
        <p:txBody>
          <a:bodyPr/>
          <a:lstStyle/>
          <a:p>
            <a:r>
              <a:rPr lang="es-PE" noProof="0" dirty="0"/>
              <a:t>Ecología microbiana – Microbiología ambiental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371601"/>
            <a:ext cx="4952999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noProof="0" dirty="0"/>
              <a:t>Ecología de los microorganismos, las relaciones entre ellos y con su ambiente</a:t>
            </a:r>
          </a:p>
          <a:p>
            <a:pPr marL="0" indent="0">
              <a:buNone/>
            </a:pPr>
            <a:endParaRPr lang="es-PE" noProof="0" dirty="0"/>
          </a:p>
          <a:p>
            <a:pPr>
              <a:buFontTx/>
              <a:buChar char="-"/>
            </a:pPr>
            <a:r>
              <a:rPr lang="es-PE" noProof="0" dirty="0"/>
              <a:t>Microorganismos cumplen roles importantes en los ciclos biogeoquímicos.</a:t>
            </a:r>
          </a:p>
          <a:p>
            <a:pPr>
              <a:buFontTx/>
              <a:buChar char="-"/>
            </a:pPr>
            <a:r>
              <a:rPr lang="es-PE" noProof="0" dirty="0"/>
              <a:t>Microrganismos tienen una gran diversidad metabólica.</a:t>
            </a:r>
          </a:p>
          <a:p>
            <a:pPr>
              <a:buFontTx/>
              <a:buChar char="-"/>
            </a:pPr>
            <a:r>
              <a:rPr lang="es-PE" noProof="0" dirty="0"/>
              <a:t>Microorganismo tienen un gran potencial biotecnológico.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14600" y="2971801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80000"/>
              <a:buFont typeface="Wingdings" pitchFamily="2" charset="2"/>
              <a:buChar char="q"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2" descr="http://apbiosemonefinalreview.pbworks.com/f/55_14cNitrogenCycle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8840" y="1247131"/>
            <a:ext cx="2415309" cy="246786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752600" y="6550224"/>
            <a:ext cx="83058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http://apbiosemonefinalreview.pbworks.com/f/55_14cNitrogenCycle-L.jpg</a:t>
            </a:r>
          </a:p>
        </p:txBody>
      </p:sp>
      <p:pic>
        <p:nvPicPr>
          <p:cNvPr id="4098" name="Picture 2" descr="Cusqueña Cerveza Artesanal Golden Lager - 24 unidades de 33cl : Amazon.es:  Alimentación y bebidas">
            <a:extLst>
              <a:ext uri="{FF2B5EF4-FFF2-40B4-BE49-F238E27FC236}">
                <a16:creationId xmlns:a16="http://schemas.microsoft.com/office/drawing/2014/main" id="{B10F4326-9A19-89FB-80B6-C953E18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930" y="1832446"/>
            <a:ext cx="1453140" cy="15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timicrobial resistance - Wikipedia">
            <a:extLst>
              <a:ext uri="{FF2B5EF4-FFF2-40B4-BE49-F238E27FC236}">
                <a16:creationId xmlns:a16="http://schemas.microsoft.com/office/drawing/2014/main" id="{4504628F-C7A2-D74E-663E-87B6363CC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2"/>
          <a:stretch/>
        </p:blipFill>
        <p:spPr bwMode="auto">
          <a:xfrm>
            <a:off x="10058400" y="4270857"/>
            <a:ext cx="145314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ómo funciona una planta de tratamiento de aguas residuales?">
            <a:extLst>
              <a:ext uri="{FF2B5EF4-FFF2-40B4-BE49-F238E27FC236}">
                <a16:creationId xmlns:a16="http://schemas.microsoft.com/office/drawing/2014/main" id="{3B0E7CEF-1332-321C-5DA7-A9A5B697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30" y="4139056"/>
            <a:ext cx="2743200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26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noProof="0" dirty="0"/>
              <a:t>¿Cuántas especias hay en mi muestra?</a:t>
            </a:r>
          </a:p>
          <a:p>
            <a:r>
              <a:rPr lang="es-PE" noProof="0" dirty="0"/>
              <a:t>¿Cuál es la diversidad de mi muestra?</a:t>
            </a:r>
          </a:p>
          <a:p>
            <a:r>
              <a:rPr lang="es-PE" noProof="0" dirty="0"/>
              <a:t>¿Como está estructurada la comunidad microbiana?</a:t>
            </a:r>
          </a:p>
          <a:p>
            <a:r>
              <a:rPr lang="es-PE" noProof="0" dirty="0"/>
              <a:t>¿Qué tan novedosos son mis organismos?</a:t>
            </a:r>
          </a:p>
          <a:p>
            <a:r>
              <a:rPr lang="es-PE" noProof="0" dirty="0"/>
              <a:t>¿Dónde se han encontrado antes a estos organismos?</a:t>
            </a:r>
          </a:p>
          <a:p>
            <a:r>
              <a:rPr lang="es-PE" noProof="0" dirty="0"/>
              <a:t>¿Qué tan similares son las comunidades de mis muestras?</a:t>
            </a:r>
          </a:p>
          <a:p>
            <a:r>
              <a:rPr lang="es-PE" noProof="0" dirty="0"/>
              <a:t>¿Como cambian las comunidades a través de este gradiente ambiental? </a:t>
            </a:r>
          </a:p>
          <a:p>
            <a:r>
              <a:rPr lang="es-PE" noProof="0" dirty="0"/>
              <a:t>¿Hay diferencias entre las comunidades de los tratamientos, X, Y, Z?</a:t>
            </a:r>
          </a:p>
          <a:p>
            <a:r>
              <a:rPr lang="es-PE" noProof="0" dirty="0"/>
              <a:t>¿Qué organismos diferencian a los grupos A y B?</a:t>
            </a:r>
          </a:p>
          <a:p>
            <a:r>
              <a:rPr lang="es-PE" noProof="0" dirty="0"/>
              <a:t>¿Qué funciones cumplen los microorganismos de mi muestra?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¿Como identificamos los organismos presentes?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Microscopia</a:t>
            </a:r>
          </a:p>
          <a:p>
            <a:r>
              <a:rPr lang="es-PE" noProof="0" dirty="0"/>
              <a:t>Purificación con medios de cultivos</a:t>
            </a:r>
          </a:p>
          <a:p>
            <a:r>
              <a:rPr lang="es-PE" noProof="0" dirty="0"/>
              <a:t>Extraer biomoléculas</a:t>
            </a:r>
          </a:p>
          <a:p>
            <a:pPr lvl="1"/>
            <a:r>
              <a:rPr lang="es-PE" noProof="0" dirty="0"/>
              <a:t>Ácidos grasos de </a:t>
            </a:r>
            <a:r>
              <a:rPr lang="es-PE" noProof="0" dirty="0" err="1"/>
              <a:t>fosfolipidos</a:t>
            </a:r>
            <a:r>
              <a:rPr lang="es-PE" noProof="0" dirty="0"/>
              <a:t> (PLFA)</a:t>
            </a:r>
          </a:p>
          <a:p>
            <a:pPr lvl="1"/>
            <a:r>
              <a:rPr lang="es-PE" noProof="0" dirty="0"/>
              <a:t>Proteínas (Meta)proteómica</a:t>
            </a:r>
          </a:p>
          <a:p>
            <a:pPr lvl="1"/>
            <a:r>
              <a:rPr lang="es-PE" noProof="0" dirty="0"/>
              <a:t>ADN , </a:t>
            </a:r>
            <a:r>
              <a:rPr lang="es-PE" noProof="0" dirty="0" err="1"/>
              <a:t>marcardores</a:t>
            </a:r>
            <a:r>
              <a:rPr lang="es-PE" noProof="0" dirty="0"/>
              <a:t> filogenéticos</a:t>
            </a:r>
          </a:p>
          <a:p>
            <a:pPr marL="0" indent="0">
              <a:buNone/>
            </a:pPr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6074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Requisitos para  marcadores filogenéticos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s-PE" sz="1000" b="1" noProof="0" dirty="0"/>
          </a:p>
          <a:p>
            <a:r>
              <a:rPr lang="es-PE" sz="2400" noProof="0" dirty="0"/>
              <a:t>Distribución universal</a:t>
            </a:r>
          </a:p>
          <a:p>
            <a:r>
              <a:rPr lang="es-PE" sz="2400" dirty="0"/>
              <a:t>Función homologa en todos los organismos</a:t>
            </a:r>
            <a:endParaRPr lang="es-PE" sz="2400" noProof="0" dirty="0"/>
          </a:p>
          <a:p>
            <a:r>
              <a:rPr lang="es-PE" sz="2400" dirty="0"/>
              <a:t>No seas transmitido horizontalmente</a:t>
            </a:r>
          </a:p>
          <a:p>
            <a:endParaRPr lang="es-PE" sz="2400" dirty="0"/>
          </a:p>
          <a:p>
            <a:r>
              <a:rPr lang="es-PE" sz="2400" dirty="0"/>
              <a:t>Presencia de regiones muy conservadas, y regiones </a:t>
            </a:r>
            <a:r>
              <a:rPr lang="es-PE" sz="2400" noProof="0" dirty="0"/>
              <a:t>variables</a:t>
            </a:r>
          </a:p>
          <a:p>
            <a:r>
              <a:rPr lang="es-PE" sz="2400" dirty="0"/>
              <a:t>Suficientemente largo</a:t>
            </a:r>
            <a:endParaRPr lang="es-PE" sz="2400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2800" b="1" noProof="0" dirty="0"/>
              <a:t>Ejemplos</a:t>
            </a:r>
          </a:p>
          <a:p>
            <a:pPr marL="0" indent="0" algn="ctr">
              <a:buNone/>
            </a:pPr>
            <a:endParaRPr lang="es-PE" sz="1000" noProof="0" dirty="0"/>
          </a:p>
          <a:p>
            <a:r>
              <a:rPr lang="es-PE" sz="2400" noProof="0" dirty="0"/>
              <a:t>16S </a:t>
            </a:r>
            <a:r>
              <a:rPr lang="es-PE" sz="2400" noProof="0" dirty="0" err="1"/>
              <a:t>rRNA</a:t>
            </a:r>
            <a:r>
              <a:rPr lang="es-PE" sz="2400" noProof="0" dirty="0"/>
              <a:t> (18S </a:t>
            </a:r>
            <a:r>
              <a:rPr lang="es-PE" sz="2400" noProof="0" dirty="0" err="1"/>
              <a:t>rRNA</a:t>
            </a:r>
            <a:r>
              <a:rPr lang="es-PE" sz="2400" noProof="0" dirty="0"/>
              <a:t>)</a:t>
            </a:r>
          </a:p>
          <a:p>
            <a:r>
              <a:rPr lang="es-PE" sz="2400" noProof="0" dirty="0"/>
              <a:t>23S </a:t>
            </a:r>
            <a:r>
              <a:rPr lang="es-PE" sz="2400" noProof="0" dirty="0" err="1"/>
              <a:t>rRNA</a:t>
            </a:r>
            <a:endParaRPr lang="es-PE" sz="2400" noProof="0" dirty="0"/>
          </a:p>
          <a:p>
            <a:r>
              <a:rPr lang="es-PE" sz="2400" i="1" noProof="0" dirty="0" err="1"/>
              <a:t>rpoN</a:t>
            </a:r>
            <a:endParaRPr lang="es-PE" sz="2400" i="1" noProof="0" dirty="0"/>
          </a:p>
          <a:p>
            <a:r>
              <a:rPr lang="es-PE" sz="2400" i="1" noProof="0" dirty="0" err="1"/>
              <a:t>recA</a:t>
            </a:r>
            <a:endParaRPr lang="es-PE" sz="2400" i="1" noProof="0" dirty="0"/>
          </a:p>
          <a:p>
            <a:r>
              <a:rPr lang="es-PE" sz="2400" noProof="0" dirty="0" err="1"/>
              <a:t>Internal</a:t>
            </a:r>
            <a:r>
              <a:rPr lang="es-PE" sz="2400" noProof="0" dirty="0"/>
              <a:t> </a:t>
            </a:r>
            <a:r>
              <a:rPr lang="es-PE" sz="2400" noProof="0" dirty="0" err="1"/>
              <a:t>transcribed</a:t>
            </a:r>
            <a:r>
              <a:rPr lang="es-PE" sz="2400" noProof="0" dirty="0"/>
              <a:t> </a:t>
            </a:r>
            <a:r>
              <a:rPr lang="es-PE" sz="2400" noProof="0" dirty="0" err="1"/>
              <a:t>spacer</a:t>
            </a:r>
            <a:r>
              <a:rPr lang="es-PE" sz="2400" noProof="0" dirty="0"/>
              <a:t> (ITS1, ITS2) para hongos</a:t>
            </a:r>
          </a:p>
          <a:p>
            <a:r>
              <a:rPr lang="es-PE" sz="2400" noProof="0" dirty="0" err="1"/>
              <a:t>Mitochondrial</a:t>
            </a:r>
            <a:r>
              <a:rPr lang="es-PE" sz="2400" noProof="0" dirty="0"/>
              <a:t> DNA (animales, eucariotas)</a:t>
            </a:r>
          </a:p>
        </p:txBody>
      </p:sp>
    </p:spTree>
    <p:extLst>
      <p:ext uri="{BB962C8B-B14F-4D97-AF65-F5344CB8AC3E}">
        <p14:creationId xmlns:p14="http://schemas.microsoft.com/office/powerpoint/2010/main" val="147939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7F49F4D5848744AE82EB7879580596" ma:contentTypeVersion="5" ma:contentTypeDescription="Create a new document." ma:contentTypeScope="" ma:versionID="42d59d1a0803ad2eb49d33539d42c41d">
  <xsd:schema xmlns:xsd="http://www.w3.org/2001/XMLSchema" xmlns:xs="http://www.w3.org/2001/XMLSchema" xmlns:p="http://schemas.microsoft.com/office/2006/metadata/properties" xmlns:ns3="eec007ed-a42a-497b-ae87-66496c696114" xmlns:ns4="982f1e49-64db-4e70-973d-eb2b63b33e75" targetNamespace="http://schemas.microsoft.com/office/2006/metadata/properties" ma:root="true" ma:fieldsID="0083b57f2cb6397295a07b61f919d409" ns3:_="" ns4:_="">
    <xsd:import namespace="eec007ed-a42a-497b-ae87-66496c696114"/>
    <xsd:import namespace="982f1e49-64db-4e70-973d-eb2b63b33e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007ed-a42a-497b-ae87-66496c696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f1e49-64db-4e70-973d-eb2b63b33e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2CF8FE-6917-436C-98D9-BFB43D4C6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007ed-a42a-497b-ae87-66496c696114"/>
    <ds:schemaRef ds:uri="982f1e49-64db-4e70-973d-eb2b63b33e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647951-045A-4337-A7B6-7BD313051A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B825A4-70A7-4E02-972E-D61B34644D3C}">
  <ds:schemaRefs>
    <ds:schemaRef ds:uri="http://schemas.openxmlformats.org/package/2006/metadata/core-properties"/>
    <ds:schemaRef ds:uri="eec007ed-a42a-497b-ae87-66496c696114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982f1e49-64db-4e70-973d-eb2b63b33e7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2243</Words>
  <Application>Microsoft Office PowerPoint</Application>
  <PresentationFormat>Widescreen</PresentationFormat>
  <Paragraphs>545</Paragraphs>
  <Slides>54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Arial</vt:lpstr>
      <vt:lpstr>Calibri</vt:lpstr>
      <vt:lpstr>Cambria Math</vt:lpstr>
      <vt:lpstr>Century Gothic</vt:lpstr>
      <vt:lpstr>Constantia</vt:lpstr>
      <vt:lpstr>Helvetica Neue</vt:lpstr>
      <vt:lpstr>Times</vt:lpstr>
      <vt:lpstr>Times New Roman</vt:lpstr>
      <vt:lpstr>Wingdings</vt:lpstr>
      <vt:lpstr>Wingdings 2</vt:lpstr>
      <vt:lpstr>blues</vt:lpstr>
      <vt:lpstr>1_Blues</vt:lpstr>
      <vt:lpstr>Análisis de comunidades microbianas</vt:lpstr>
      <vt:lpstr>PowerPoint Presentation</vt:lpstr>
      <vt:lpstr>East Lansing- Canada, Michigan State University </vt:lpstr>
      <vt:lpstr>Vancouver, Canadá </vt:lpstr>
      <vt:lpstr>Esquema de la presentación</vt:lpstr>
      <vt:lpstr>Ecología microbiana – Microbiología ambiental</vt:lpstr>
      <vt:lpstr>Preguntas frecuentes en la Ecología microbiana</vt:lpstr>
      <vt:lpstr>¿Como identificamos los organismos presentes?</vt:lpstr>
      <vt:lpstr>Requisitos para  marcadores filogenéticos</vt:lpstr>
      <vt:lpstr>PowerPoint Presentation</vt:lpstr>
      <vt:lpstr>Métodos tradicionales - Fingerprinting</vt:lpstr>
      <vt:lpstr>Métodos tradicionales – Librerias de clones</vt:lpstr>
      <vt:lpstr>Métodos contemporáneos</vt:lpstr>
      <vt:lpstr>Las regiones del gen 16S rRNA proveen diferentes cantidades de información</vt:lpstr>
      <vt:lpstr>Herramientas para el análisis de 16S</vt:lpstr>
      <vt:lpstr>Plataformas de procesamiento y analisis de ARNr</vt:lpstr>
      <vt:lpstr>PowerPoint Presentation</vt:lpstr>
      <vt:lpstr>Resumen 1</vt:lpstr>
      <vt:lpstr>¿Qué entendemos por diversidad?</vt:lpstr>
      <vt:lpstr>Diversidad alfa</vt:lpstr>
      <vt:lpstr>Indices de diversidad alfa</vt:lpstr>
      <vt:lpstr>Indice de diversidad de Shannon (H’)</vt:lpstr>
      <vt:lpstr>Indice de Simpson (D)</vt:lpstr>
      <vt:lpstr>Indice Chao1</vt:lpstr>
      <vt:lpstr>Curvas de ranking y abundancia</vt:lpstr>
      <vt:lpstr>Curvas de rarefacción </vt:lpstr>
      <vt:lpstr>Índices de diversidad beta</vt:lpstr>
      <vt:lpstr>Indices de presencia/ausencia</vt:lpstr>
      <vt:lpstr>Indices que usan presencia/ausencia y  abundancias</vt:lpstr>
      <vt:lpstr>Tree-based indices</vt:lpstr>
      <vt:lpstr>Como usar la diversidad beta</vt:lpstr>
      <vt:lpstr>PowerPoint Presentation</vt:lpstr>
      <vt:lpstr>Contaminación en Oak Ridge, TN</vt:lpstr>
      <vt:lpstr>Como remediar suelos contaminados con Uranio</vt:lpstr>
      <vt:lpstr>Bioremediation strategies at area 3</vt:lpstr>
      <vt:lpstr>PowerPoint Presentation</vt:lpstr>
      <vt:lpstr>La estructura de la comunidad esta relacionada a la conectividad y el pH</vt:lpstr>
      <vt:lpstr> Las diferencias en riqueza no están relacionadas con la capacidad de reducer uranio</vt:lpstr>
      <vt:lpstr>Secuencias recuperadas esan relacionadas a organismos capaces de reducer uranio</vt:lpstr>
      <vt:lpstr>PowerPoint Presentation</vt:lpstr>
      <vt:lpstr>PowerPoint Presentation</vt:lpstr>
      <vt:lpstr>PowerPoint Presentation</vt:lpstr>
      <vt:lpstr>Conversión a agricultura afecta la composición de la comunidad</vt:lpstr>
      <vt:lpstr>La conversión incrementa la riqueza de las comunidades  y aumenta su similitud</vt:lpstr>
      <vt:lpstr>La conversión a la agricultura homogeniza las comunidades</vt:lpstr>
      <vt:lpstr>PowerPoint Presentation</vt:lpstr>
      <vt:lpstr>El microbioma intestinal difiere en pacientes con enfermedad inflamatoria intestinal</vt:lpstr>
      <vt:lpstr>Preguntas frecuentes en la Ecología microbiana</vt:lpstr>
      <vt:lpstr>Análisis general para datos multivariados</vt:lpstr>
      <vt:lpstr>Resumen 2</vt:lpstr>
      <vt:lpstr>Preguntas</vt:lpstr>
      <vt:lpstr>Nuevos metodos – Secuenciamiento con lecturas largas</vt:lpstr>
      <vt:lpstr>Meta genómica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Cardenas Poire</dc:creator>
  <cp:lastModifiedBy>Erick Cardenas Poire</cp:lastModifiedBy>
  <cp:revision>15</cp:revision>
  <dcterms:created xsi:type="dcterms:W3CDTF">2023-06-06T19:50:07Z</dcterms:created>
  <dcterms:modified xsi:type="dcterms:W3CDTF">2023-06-07T13:16:02Z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0x010100AD7F49F4D5848744AE82EB7879580596</vt:lpwstr>
  </property>
</Properties>
</file>